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custom-properties" Target="docProps/custom.xml"/><Relationship Id="rId2" Type="http://schemas.openxmlformats.org/officeDocument/2006/relationships/officeDocument" Target="ppt/presentation.xml"/><Relationship Id="rId1"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60" roundtripDataSignature="AMtx7mhFtJlwiO3/DJRJ06nrGju20k4jZ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39" Type="http://schemas.openxmlformats.org/officeDocument/2006/relationships/slide" Target="slides/slide34.xml"/><Relationship Id="rId26" Type="http://schemas.openxmlformats.org/officeDocument/2006/relationships/slide" Target="slides/slide21.xml"/><Relationship Id="rId13" Type="http://schemas.openxmlformats.org/officeDocument/2006/relationships/slide" Target="slides/slide8.xml"/><Relationship Id="rId18" Type="http://schemas.openxmlformats.org/officeDocument/2006/relationships/slide" Target="slides/slide13.xml"/><Relationship Id="rId42" Type="http://schemas.openxmlformats.org/officeDocument/2006/relationships/slide" Target="slides/slide37.xml"/><Relationship Id="rId47" Type="http://schemas.openxmlformats.org/officeDocument/2006/relationships/slide" Target="slides/slide42.xml"/><Relationship Id="rId34" Type="http://schemas.openxmlformats.org/officeDocument/2006/relationships/slide" Target="slides/slide29.xml"/><Relationship Id="rId21" Type="http://schemas.openxmlformats.org/officeDocument/2006/relationships/slide" Target="slides/slide16.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customXml" Target="../customXml/item3.xml"/><Relationship Id="rId7" Type="http://schemas.openxmlformats.org/officeDocument/2006/relationships/slide" Target="slides/slide2.xml"/><Relationship Id="rId2" Type="http://schemas.openxmlformats.org/officeDocument/2006/relationships/viewProps" Target="viewProps.xml"/><Relationship Id="rId29" Type="http://schemas.openxmlformats.org/officeDocument/2006/relationships/slide" Target="slides/slide24.xml"/><Relationship Id="rId16" Type="http://schemas.openxmlformats.org/officeDocument/2006/relationships/slide" Target="slides/slide11.xml"/><Relationship Id="rId40" Type="http://schemas.openxmlformats.org/officeDocument/2006/relationships/slide" Target="slides/slide35.xml"/><Relationship Id="rId45" Type="http://schemas.openxmlformats.org/officeDocument/2006/relationships/slide" Target="slides/slide40.xml"/><Relationship Id="rId32" Type="http://schemas.openxmlformats.org/officeDocument/2006/relationships/slide" Target="slides/slide27.xml"/><Relationship Id="rId37" Type="http://schemas.openxmlformats.org/officeDocument/2006/relationships/slide" Target="slides/slide32.xml"/><Relationship Id="rId24" Type="http://schemas.openxmlformats.org/officeDocument/2006/relationships/slide" Target="slides/slide19.xml"/><Relationship Id="rId53" Type="http://schemas.openxmlformats.org/officeDocument/2006/relationships/slide" Target="slides/slide48.xml"/><Relationship Id="rId11" Type="http://schemas.openxmlformats.org/officeDocument/2006/relationships/slide" Target="slides/slide6.xml"/><Relationship Id="rId58" Type="http://schemas.openxmlformats.org/officeDocument/2006/relationships/slide" Target="slides/slide53.xml"/><Relationship Id="rId5" Type="http://schemas.openxmlformats.org/officeDocument/2006/relationships/notesMaster" Target="notesMasters/notesMaster1.xml"/><Relationship Id="rId61" Type="http://schemas.openxmlformats.org/officeDocument/2006/relationships/customXml" Target="../customXml/item1.xml"/><Relationship Id="rId19" Type="http://schemas.openxmlformats.org/officeDocument/2006/relationships/slide" Target="slides/slide14.xml"/><Relationship Id="rId43" Type="http://schemas.openxmlformats.org/officeDocument/2006/relationships/slide" Target="slides/slide38.xml"/><Relationship Id="rId48" Type="http://schemas.openxmlformats.org/officeDocument/2006/relationships/slide" Target="slides/slide43.xml"/><Relationship Id="rId30" Type="http://schemas.openxmlformats.org/officeDocument/2006/relationships/slide" Target="slides/slide25.xml"/><Relationship Id="rId35" Type="http://schemas.openxmlformats.org/officeDocument/2006/relationships/slide" Target="slides/slide30.xml"/><Relationship Id="rId22" Type="http://schemas.openxmlformats.org/officeDocument/2006/relationships/slide" Target="slides/slide17.xml"/><Relationship Id="rId27" Type="http://schemas.openxmlformats.org/officeDocument/2006/relationships/slide" Target="slides/slide22.xml"/><Relationship Id="rId56" Type="http://schemas.openxmlformats.org/officeDocument/2006/relationships/slide" Target="slides/slide51.xml"/><Relationship Id="rId14" Type="http://schemas.openxmlformats.org/officeDocument/2006/relationships/slide" Target="slides/slide9.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presProps" Target="presProps.xml"/><Relationship Id="rId46" Type="http://schemas.openxmlformats.org/officeDocument/2006/relationships/slide" Target="slides/slide41.xml"/><Relationship Id="rId33" Type="http://schemas.openxmlformats.org/officeDocument/2006/relationships/slide" Target="slides/slide28.xml"/><Relationship Id="rId38" Type="http://schemas.openxmlformats.org/officeDocument/2006/relationships/slide" Target="slides/slide33.xml"/><Relationship Id="rId25" Type="http://schemas.openxmlformats.org/officeDocument/2006/relationships/slide" Target="slides/slide20.xml"/><Relationship Id="rId12" Type="http://schemas.openxmlformats.org/officeDocument/2006/relationships/slide" Target="slides/slide7.xml"/><Relationship Id="rId59" Type="http://schemas.openxmlformats.org/officeDocument/2006/relationships/slide" Target="slides/slide54.xml"/><Relationship Id="rId17" Type="http://schemas.openxmlformats.org/officeDocument/2006/relationships/slide" Target="slides/slide12.xml"/><Relationship Id="rId41" Type="http://schemas.openxmlformats.org/officeDocument/2006/relationships/slide" Target="slides/slide36.xml"/><Relationship Id="rId20" Type="http://schemas.openxmlformats.org/officeDocument/2006/relationships/slide" Target="slides/slide15.xml"/><Relationship Id="rId54" Type="http://schemas.openxmlformats.org/officeDocument/2006/relationships/slide" Target="slides/slide49.xml"/><Relationship Id="rId62" Type="http://schemas.openxmlformats.org/officeDocument/2006/relationships/customXml" Target="../customXml/item2.xml"/><Relationship Id="rId1" Type="http://schemas.openxmlformats.org/officeDocument/2006/relationships/theme" Target="theme/theme2.xml"/><Relationship Id="rId6" Type="http://schemas.openxmlformats.org/officeDocument/2006/relationships/slide" Target="slides/slide1.xml"/><Relationship Id="rId49" Type="http://schemas.openxmlformats.org/officeDocument/2006/relationships/slide" Target="slides/slide44.xml"/><Relationship Id="rId36" Type="http://schemas.openxmlformats.org/officeDocument/2006/relationships/slide" Target="slides/slide31.xml"/><Relationship Id="rId23" Type="http://schemas.openxmlformats.org/officeDocument/2006/relationships/slide" Target="slides/slide18.xml"/><Relationship Id="rId28" Type="http://schemas.openxmlformats.org/officeDocument/2006/relationships/slide" Target="slides/slide23.xml"/><Relationship Id="rId57" Type="http://schemas.openxmlformats.org/officeDocument/2006/relationships/slide" Target="slides/slide52.xml"/><Relationship Id="rId15" Type="http://schemas.openxmlformats.org/officeDocument/2006/relationships/slide" Target="slides/slide10.xml"/><Relationship Id="rId44" Type="http://schemas.openxmlformats.org/officeDocument/2006/relationships/slide" Target="slides/slide39.xml"/><Relationship Id="rId31" Type="http://schemas.openxmlformats.org/officeDocument/2006/relationships/slide" Target="slides/slide26.xml"/><Relationship Id="rId60" Type="http://customschemas.google.com/relationships/presentationmetadata" Target="metadata"/><Relationship Id="rId52" Type="http://schemas.openxmlformats.org/officeDocument/2006/relationships/slide" Target="slides/slide47.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fr-F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2" name="Google Shape;172;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3" name="Google Shape;193;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3" name="Google Shape;203;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2" name="Google Shape;212;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2" name="Google Shape;222;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0" name="Google Shape;230;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0" name="Google Shape;240;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0" name="Google Shape;250;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7" name="Google Shape;97;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2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1" name="Google Shape;271;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p2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1" name="Google Shape;281;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p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1" name="Google Shape;291;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1" name="Google Shape;301;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9" name="Google Shape;309;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p2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9" name="Google Shape;319;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7" name="Shape 327"/>
        <p:cNvGrpSpPr/>
        <p:nvPr/>
      </p:nvGrpSpPr>
      <p:grpSpPr>
        <a:xfrm>
          <a:off x="0" y="0"/>
          <a:ext cx="0" cy="0"/>
          <a:chOff x="0" y="0"/>
          <a:chExt cx="0" cy="0"/>
        </a:xfrm>
      </p:grpSpPr>
      <p:sp>
        <p:nvSpPr>
          <p:cNvPr id="328" name="Google Shape;328;p2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9" name="Google Shape;329;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p2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9" name="Google Shape;339;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5" name="Shape 345"/>
        <p:cNvGrpSpPr/>
        <p:nvPr/>
      </p:nvGrpSpPr>
      <p:grpSpPr>
        <a:xfrm>
          <a:off x="0" y="0"/>
          <a:ext cx="0" cy="0"/>
          <a:chOff x="0" y="0"/>
          <a:chExt cx="0" cy="0"/>
        </a:xfrm>
      </p:grpSpPr>
      <p:sp>
        <p:nvSpPr>
          <p:cNvPr id="346" name="Google Shape;346;p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7" name="Google Shape;347;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4" name="Google Shape;354;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7" name="Google Shape;107;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2" name="Shape 362"/>
        <p:cNvGrpSpPr/>
        <p:nvPr/>
      </p:nvGrpSpPr>
      <p:grpSpPr>
        <a:xfrm>
          <a:off x="0" y="0"/>
          <a:ext cx="0" cy="0"/>
          <a:chOff x="0" y="0"/>
          <a:chExt cx="0" cy="0"/>
        </a:xfrm>
      </p:grpSpPr>
      <p:sp>
        <p:nvSpPr>
          <p:cNvPr id="363" name="Google Shape;363;p3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4" name="Google Shape;364;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2" name="Shape 372"/>
        <p:cNvGrpSpPr/>
        <p:nvPr/>
      </p:nvGrpSpPr>
      <p:grpSpPr>
        <a:xfrm>
          <a:off x="0" y="0"/>
          <a:ext cx="0" cy="0"/>
          <a:chOff x="0" y="0"/>
          <a:chExt cx="0" cy="0"/>
        </a:xfrm>
      </p:grpSpPr>
      <p:sp>
        <p:nvSpPr>
          <p:cNvPr id="373" name="Google Shape;373;p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4" name="Google Shape;374;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3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4" name="Google Shape;384;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2" name="Shape 392"/>
        <p:cNvGrpSpPr/>
        <p:nvPr/>
      </p:nvGrpSpPr>
      <p:grpSpPr>
        <a:xfrm>
          <a:off x="0" y="0"/>
          <a:ext cx="0" cy="0"/>
          <a:chOff x="0" y="0"/>
          <a:chExt cx="0" cy="0"/>
        </a:xfrm>
      </p:grpSpPr>
      <p:sp>
        <p:nvSpPr>
          <p:cNvPr id="393" name="Google Shape;393;p3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4" name="Google Shape;394;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p3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4" name="Google Shape;404;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0" name="Shape 410"/>
        <p:cNvGrpSpPr/>
        <p:nvPr/>
      </p:nvGrpSpPr>
      <p:grpSpPr>
        <a:xfrm>
          <a:off x="0" y="0"/>
          <a:ext cx="0" cy="0"/>
          <a:chOff x="0" y="0"/>
          <a:chExt cx="0" cy="0"/>
        </a:xfrm>
      </p:grpSpPr>
      <p:sp>
        <p:nvSpPr>
          <p:cNvPr id="411" name="Google Shape;411;p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2" name="Google Shape;412;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0" name="Shape 420"/>
        <p:cNvGrpSpPr/>
        <p:nvPr/>
      </p:nvGrpSpPr>
      <p:grpSpPr>
        <a:xfrm>
          <a:off x="0" y="0"/>
          <a:ext cx="0" cy="0"/>
          <a:chOff x="0" y="0"/>
          <a:chExt cx="0" cy="0"/>
        </a:xfrm>
      </p:grpSpPr>
      <p:sp>
        <p:nvSpPr>
          <p:cNvPr id="421" name="Google Shape;421;p3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2" name="Google Shape;422;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0" name="Shape 430"/>
        <p:cNvGrpSpPr/>
        <p:nvPr/>
      </p:nvGrpSpPr>
      <p:grpSpPr>
        <a:xfrm>
          <a:off x="0" y="0"/>
          <a:ext cx="0" cy="0"/>
          <a:chOff x="0" y="0"/>
          <a:chExt cx="0" cy="0"/>
        </a:xfrm>
      </p:grpSpPr>
      <p:sp>
        <p:nvSpPr>
          <p:cNvPr id="431" name="Google Shape;431;p3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32" name="Google Shape;432;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0" name="Shape 440"/>
        <p:cNvGrpSpPr/>
        <p:nvPr/>
      </p:nvGrpSpPr>
      <p:grpSpPr>
        <a:xfrm>
          <a:off x="0" y="0"/>
          <a:ext cx="0" cy="0"/>
          <a:chOff x="0" y="0"/>
          <a:chExt cx="0" cy="0"/>
        </a:xfrm>
      </p:grpSpPr>
      <p:sp>
        <p:nvSpPr>
          <p:cNvPr id="441" name="Google Shape;441;p3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2" name="Google Shape;442;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0" name="Shape 450"/>
        <p:cNvGrpSpPr/>
        <p:nvPr/>
      </p:nvGrpSpPr>
      <p:grpSpPr>
        <a:xfrm>
          <a:off x="0" y="0"/>
          <a:ext cx="0" cy="0"/>
          <a:chOff x="0" y="0"/>
          <a:chExt cx="0" cy="0"/>
        </a:xfrm>
      </p:grpSpPr>
      <p:sp>
        <p:nvSpPr>
          <p:cNvPr id="451" name="Google Shape;451;p3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2" name="Google Shape;452;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7" name="Google Shape;117;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0" name="Shape 460"/>
        <p:cNvGrpSpPr/>
        <p:nvPr/>
      </p:nvGrpSpPr>
      <p:grpSpPr>
        <a:xfrm>
          <a:off x="0" y="0"/>
          <a:ext cx="0" cy="0"/>
          <a:chOff x="0" y="0"/>
          <a:chExt cx="0" cy="0"/>
        </a:xfrm>
      </p:grpSpPr>
      <p:sp>
        <p:nvSpPr>
          <p:cNvPr id="461" name="Google Shape;461;p4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2" name="Google Shape;462;p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0" name="Shape 470"/>
        <p:cNvGrpSpPr/>
        <p:nvPr/>
      </p:nvGrpSpPr>
      <p:grpSpPr>
        <a:xfrm>
          <a:off x="0" y="0"/>
          <a:ext cx="0" cy="0"/>
          <a:chOff x="0" y="0"/>
          <a:chExt cx="0" cy="0"/>
        </a:xfrm>
      </p:grpSpPr>
      <p:sp>
        <p:nvSpPr>
          <p:cNvPr id="471" name="Google Shape;471;p4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2" name="Google Shape;472;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0" name="Shape 480"/>
        <p:cNvGrpSpPr/>
        <p:nvPr/>
      </p:nvGrpSpPr>
      <p:grpSpPr>
        <a:xfrm>
          <a:off x="0" y="0"/>
          <a:ext cx="0" cy="0"/>
          <a:chOff x="0" y="0"/>
          <a:chExt cx="0" cy="0"/>
        </a:xfrm>
      </p:grpSpPr>
      <p:sp>
        <p:nvSpPr>
          <p:cNvPr id="481" name="Google Shape;481;p4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2" name="Google Shape;482;p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0" name="Shape 490"/>
        <p:cNvGrpSpPr/>
        <p:nvPr/>
      </p:nvGrpSpPr>
      <p:grpSpPr>
        <a:xfrm>
          <a:off x="0" y="0"/>
          <a:ext cx="0" cy="0"/>
          <a:chOff x="0" y="0"/>
          <a:chExt cx="0" cy="0"/>
        </a:xfrm>
      </p:grpSpPr>
      <p:sp>
        <p:nvSpPr>
          <p:cNvPr id="491" name="Google Shape;491;p4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2" name="Google Shape;492;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0" name="Shape 500"/>
        <p:cNvGrpSpPr/>
        <p:nvPr/>
      </p:nvGrpSpPr>
      <p:grpSpPr>
        <a:xfrm>
          <a:off x="0" y="0"/>
          <a:ext cx="0" cy="0"/>
          <a:chOff x="0" y="0"/>
          <a:chExt cx="0" cy="0"/>
        </a:xfrm>
      </p:grpSpPr>
      <p:sp>
        <p:nvSpPr>
          <p:cNvPr id="501" name="Google Shape;501;p4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2" name="Google Shape;502;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0" name="Shape 510"/>
        <p:cNvGrpSpPr/>
        <p:nvPr/>
      </p:nvGrpSpPr>
      <p:grpSpPr>
        <a:xfrm>
          <a:off x="0" y="0"/>
          <a:ext cx="0" cy="0"/>
          <a:chOff x="0" y="0"/>
          <a:chExt cx="0" cy="0"/>
        </a:xfrm>
      </p:grpSpPr>
      <p:sp>
        <p:nvSpPr>
          <p:cNvPr id="511" name="Google Shape;511;p4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2" name="Google Shape;512;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0" name="Shape 520"/>
        <p:cNvGrpSpPr/>
        <p:nvPr/>
      </p:nvGrpSpPr>
      <p:grpSpPr>
        <a:xfrm>
          <a:off x="0" y="0"/>
          <a:ext cx="0" cy="0"/>
          <a:chOff x="0" y="0"/>
          <a:chExt cx="0" cy="0"/>
        </a:xfrm>
      </p:grpSpPr>
      <p:sp>
        <p:nvSpPr>
          <p:cNvPr id="521" name="Google Shape;521;p4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2" name="Google Shape;522;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0" name="Shape 530"/>
        <p:cNvGrpSpPr/>
        <p:nvPr/>
      </p:nvGrpSpPr>
      <p:grpSpPr>
        <a:xfrm>
          <a:off x="0" y="0"/>
          <a:ext cx="0" cy="0"/>
          <a:chOff x="0" y="0"/>
          <a:chExt cx="0" cy="0"/>
        </a:xfrm>
      </p:grpSpPr>
      <p:sp>
        <p:nvSpPr>
          <p:cNvPr id="531" name="Google Shape;531;p4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2" name="Google Shape;532;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0" name="Shape 540"/>
        <p:cNvGrpSpPr/>
        <p:nvPr/>
      </p:nvGrpSpPr>
      <p:grpSpPr>
        <a:xfrm>
          <a:off x="0" y="0"/>
          <a:ext cx="0" cy="0"/>
          <a:chOff x="0" y="0"/>
          <a:chExt cx="0" cy="0"/>
        </a:xfrm>
      </p:grpSpPr>
      <p:sp>
        <p:nvSpPr>
          <p:cNvPr id="541" name="Google Shape;541;p4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2" name="Google Shape;542;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0" name="Shape 550"/>
        <p:cNvGrpSpPr/>
        <p:nvPr/>
      </p:nvGrpSpPr>
      <p:grpSpPr>
        <a:xfrm>
          <a:off x="0" y="0"/>
          <a:ext cx="0" cy="0"/>
          <a:chOff x="0" y="0"/>
          <a:chExt cx="0" cy="0"/>
        </a:xfrm>
      </p:grpSpPr>
      <p:sp>
        <p:nvSpPr>
          <p:cNvPr id="551" name="Google Shape;551;p4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2" name="Google Shape;552;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6" name="Google Shape;126;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0" name="Shape 560"/>
        <p:cNvGrpSpPr/>
        <p:nvPr/>
      </p:nvGrpSpPr>
      <p:grpSpPr>
        <a:xfrm>
          <a:off x="0" y="0"/>
          <a:ext cx="0" cy="0"/>
          <a:chOff x="0" y="0"/>
          <a:chExt cx="0" cy="0"/>
        </a:xfrm>
      </p:grpSpPr>
      <p:sp>
        <p:nvSpPr>
          <p:cNvPr id="561" name="Google Shape;561;p5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2" name="Google Shape;562;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0" name="Shape 570"/>
        <p:cNvGrpSpPr/>
        <p:nvPr/>
      </p:nvGrpSpPr>
      <p:grpSpPr>
        <a:xfrm>
          <a:off x="0" y="0"/>
          <a:ext cx="0" cy="0"/>
          <a:chOff x="0" y="0"/>
          <a:chExt cx="0" cy="0"/>
        </a:xfrm>
      </p:grpSpPr>
      <p:sp>
        <p:nvSpPr>
          <p:cNvPr id="571" name="Google Shape;571;p5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72" name="Google Shape;572;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0" name="Shape 580"/>
        <p:cNvGrpSpPr/>
        <p:nvPr/>
      </p:nvGrpSpPr>
      <p:grpSpPr>
        <a:xfrm>
          <a:off x="0" y="0"/>
          <a:ext cx="0" cy="0"/>
          <a:chOff x="0" y="0"/>
          <a:chExt cx="0" cy="0"/>
        </a:xfrm>
      </p:grpSpPr>
      <p:sp>
        <p:nvSpPr>
          <p:cNvPr id="581" name="Google Shape;581;p5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2" name="Google Shape;582;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0" name="Shape 590"/>
        <p:cNvGrpSpPr/>
        <p:nvPr/>
      </p:nvGrpSpPr>
      <p:grpSpPr>
        <a:xfrm>
          <a:off x="0" y="0"/>
          <a:ext cx="0" cy="0"/>
          <a:chOff x="0" y="0"/>
          <a:chExt cx="0" cy="0"/>
        </a:xfrm>
      </p:grpSpPr>
      <p:sp>
        <p:nvSpPr>
          <p:cNvPr id="591" name="Google Shape;591;p5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92" name="Google Shape;592;p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0" name="Shape 600"/>
        <p:cNvGrpSpPr/>
        <p:nvPr/>
      </p:nvGrpSpPr>
      <p:grpSpPr>
        <a:xfrm>
          <a:off x="0" y="0"/>
          <a:ext cx="0" cy="0"/>
          <a:chOff x="0" y="0"/>
          <a:chExt cx="0" cy="0"/>
        </a:xfrm>
      </p:grpSpPr>
      <p:sp>
        <p:nvSpPr>
          <p:cNvPr id="601" name="Google Shape;601;p5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02" name="Google Shape;602;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 name="Google Shape;136;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6" name="Google Shape;156;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e de titre" type="title">
  <p:cSld name="TITLE">
    <p:spTree>
      <p:nvGrpSpPr>
        <p:cNvPr id="15" name="Shape 15"/>
        <p:cNvGrpSpPr/>
        <p:nvPr/>
      </p:nvGrpSpPr>
      <p:grpSpPr>
        <a:xfrm>
          <a:off x="0" y="0"/>
          <a:ext cx="0" cy="0"/>
          <a:chOff x="0" y="0"/>
          <a:chExt cx="0" cy="0"/>
        </a:xfrm>
      </p:grpSpPr>
      <p:sp>
        <p:nvSpPr>
          <p:cNvPr id="16" name="Google Shape;16;p56"/>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56"/>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5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5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5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texte vertical" type="vertTx">
  <p:cSld name="VERTICAL_TEXT">
    <p:spTree>
      <p:nvGrpSpPr>
        <p:cNvPr id="72" name="Shape 72"/>
        <p:cNvGrpSpPr/>
        <p:nvPr/>
      </p:nvGrpSpPr>
      <p:grpSpPr>
        <a:xfrm>
          <a:off x="0" y="0"/>
          <a:ext cx="0" cy="0"/>
          <a:chOff x="0" y="0"/>
          <a:chExt cx="0" cy="0"/>
        </a:xfrm>
      </p:grpSpPr>
      <p:sp>
        <p:nvSpPr>
          <p:cNvPr id="73" name="Google Shape;73;p6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65"/>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6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6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6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vertical et texte" type="vertTitleAndTx">
  <p:cSld name="VERTICAL_TITLE_AND_VERTICAL_TEXT">
    <p:spTree>
      <p:nvGrpSpPr>
        <p:cNvPr id="78" name="Shape 78"/>
        <p:cNvGrpSpPr/>
        <p:nvPr/>
      </p:nvGrpSpPr>
      <p:grpSpPr>
        <a:xfrm>
          <a:off x="0" y="0"/>
          <a:ext cx="0" cy="0"/>
          <a:chOff x="0" y="0"/>
          <a:chExt cx="0" cy="0"/>
        </a:xfrm>
      </p:grpSpPr>
      <p:sp>
        <p:nvSpPr>
          <p:cNvPr id="79" name="Google Shape;79;p66"/>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66"/>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6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6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6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contenu" type="obj">
  <p:cSld name="OBJECT">
    <p:spTree>
      <p:nvGrpSpPr>
        <p:cNvPr id="21" name="Shape 21"/>
        <p:cNvGrpSpPr/>
        <p:nvPr/>
      </p:nvGrpSpPr>
      <p:grpSpPr>
        <a:xfrm>
          <a:off x="0" y="0"/>
          <a:ext cx="0" cy="0"/>
          <a:chOff x="0" y="0"/>
          <a:chExt cx="0" cy="0"/>
        </a:xfrm>
      </p:grpSpPr>
      <p:sp>
        <p:nvSpPr>
          <p:cNvPr id="22" name="Google Shape;22;p5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5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5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5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5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de section" type="secHead">
  <p:cSld name="SECTION_HEADER">
    <p:spTree>
      <p:nvGrpSpPr>
        <p:cNvPr id="27" name="Shape 27"/>
        <p:cNvGrpSpPr/>
        <p:nvPr/>
      </p:nvGrpSpPr>
      <p:grpSpPr>
        <a:xfrm>
          <a:off x="0" y="0"/>
          <a:ext cx="0" cy="0"/>
          <a:chOff x="0" y="0"/>
          <a:chExt cx="0" cy="0"/>
        </a:xfrm>
      </p:grpSpPr>
      <p:sp>
        <p:nvSpPr>
          <p:cNvPr id="28" name="Google Shape;28;p58"/>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8"/>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5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ux contenus" type="twoObj">
  <p:cSld name="TWO_OBJECTS">
    <p:spTree>
      <p:nvGrpSpPr>
        <p:cNvPr id="33" name="Shape 33"/>
        <p:cNvGrpSpPr/>
        <p:nvPr/>
      </p:nvGrpSpPr>
      <p:grpSpPr>
        <a:xfrm>
          <a:off x="0" y="0"/>
          <a:ext cx="0" cy="0"/>
          <a:chOff x="0" y="0"/>
          <a:chExt cx="0" cy="0"/>
        </a:xfrm>
      </p:grpSpPr>
      <p:sp>
        <p:nvSpPr>
          <p:cNvPr id="34" name="Google Shape;34;p5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9"/>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59"/>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5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ison" type="twoTxTwoObj">
  <p:cSld name="TWO_OBJECTS_WITH_TEXT">
    <p:spTree>
      <p:nvGrpSpPr>
        <p:cNvPr id="40" name="Shape 40"/>
        <p:cNvGrpSpPr/>
        <p:nvPr/>
      </p:nvGrpSpPr>
      <p:grpSpPr>
        <a:xfrm>
          <a:off x="0" y="0"/>
          <a:ext cx="0" cy="0"/>
          <a:chOff x="0" y="0"/>
          <a:chExt cx="0" cy="0"/>
        </a:xfrm>
      </p:grpSpPr>
      <p:sp>
        <p:nvSpPr>
          <p:cNvPr id="41" name="Google Shape;41;p6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0"/>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60"/>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60"/>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60"/>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6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seul" type="titleOnly">
  <p:cSld name="TITLE_ONLY">
    <p:spTree>
      <p:nvGrpSpPr>
        <p:cNvPr id="49" name="Shape 49"/>
        <p:cNvGrpSpPr/>
        <p:nvPr/>
      </p:nvGrpSpPr>
      <p:grpSpPr>
        <a:xfrm>
          <a:off x="0" y="0"/>
          <a:ext cx="0" cy="0"/>
          <a:chOff x="0" y="0"/>
          <a:chExt cx="0" cy="0"/>
        </a:xfrm>
      </p:grpSpPr>
      <p:sp>
        <p:nvSpPr>
          <p:cNvPr id="50" name="Google Shape;50;p6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6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6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6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ide" type="blank">
  <p:cSld name="BLANK">
    <p:spTree>
      <p:nvGrpSpPr>
        <p:cNvPr id="54" name="Shape 54"/>
        <p:cNvGrpSpPr/>
        <p:nvPr/>
      </p:nvGrpSpPr>
      <p:grpSpPr>
        <a:xfrm>
          <a:off x="0" y="0"/>
          <a:ext cx="0" cy="0"/>
          <a:chOff x="0" y="0"/>
          <a:chExt cx="0" cy="0"/>
        </a:xfrm>
      </p:grpSpPr>
      <p:sp>
        <p:nvSpPr>
          <p:cNvPr id="55" name="Google Shape;55;p6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6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6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 avec légende" type="objTx">
  <p:cSld name="OBJECT_WITH_CAPTION_TEXT">
    <p:spTree>
      <p:nvGrpSpPr>
        <p:cNvPr id="58" name="Shape 58"/>
        <p:cNvGrpSpPr/>
        <p:nvPr/>
      </p:nvGrpSpPr>
      <p:grpSpPr>
        <a:xfrm>
          <a:off x="0" y="0"/>
          <a:ext cx="0" cy="0"/>
          <a:chOff x="0" y="0"/>
          <a:chExt cx="0" cy="0"/>
        </a:xfrm>
      </p:grpSpPr>
      <p:sp>
        <p:nvSpPr>
          <p:cNvPr id="59" name="Google Shape;59;p63"/>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63"/>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63"/>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6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6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6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 avec légende" type="picTx">
  <p:cSld name="PICTURE_WITH_CAPTION_TEXT">
    <p:spTree>
      <p:nvGrpSpPr>
        <p:cNvPr id="65" name="Shape 65"/>
        <p:cNvGrpSpPr/>
        <p:nvPr/>
      </p:nvGrpSpPr>
      <p:grpSpPr>
        <a:xfrm>
          <a:off x="0" y="0"/>
          <a:ext cx="0" cy="0"/>
          <a:chOff x="0" y="0"/>
          <a:chExt cx="0" cy="0"/>
        </a:xfrm>
      </p:grpSpPr>
      <p:sp>
        <p:nvSpPr>
          <p:cNvPr id="66" name="Google Shape;66;p64"/>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64"/>
          <p:cNvSpPr/>
          <p:nvPr>
            <p:ph idx="2" type="pic"/>
          </p:nvPr>
        </p:nvSpPr>
        <p:spPr>
          <a:xfrm>
            <a:off x="1792288" y="612775"/>
            <a:ext cx="5486400" cy="4114800"/>
          </a:xfrm>
          <a:prstGeom prst="rect">
            <a:avLst/>
          </a:prstGeom>
          <a:noFill/>
          <a:ln>
            <a:noFill/>
          </a:ln>
        </p:spPr>
      </p:sp>
      <p:sp>
        <p:nvSpPr>
          <p:cNvPr id="68" name="Google Shape;68;p64"/>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6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6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6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5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5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5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5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5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r-F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vid%C3%A9o/YouTube%20-%20Mouvement%20de%20foule%20%C3%A0%20Amsterdam.flv"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6.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4.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2.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image" Target="../media/image5.jp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 Id="rId3" Type="http://schemas.openxmlformats.org/officeDocument/2006/relationships/hyperlink" Target="http://www.securite-spectacle.org/incendies/classement-feux.html"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7" name="Shape 87"/>
        <p:cNvGrpSpPr/>
        <p:nvPr/>
      </p:nvGrpSpPr>
      <p:grpSpPr>
        <a:xfrm>
          <a:off x="0" y="0"/>
          <a:ext cx="0" cy="0"/>
          <a:chOff x="0" y="0"/>
          <a:chExt cx="0" cy="0"/>
        </a:xfrm>
      </p:grpSpPr>
      <p:sp>
        <p:nvSpPr>
          <p:cNvPr id="88" name="Google Shape;88;p1"/>
          <p:cNvSpPr/>
          <p:nvPr/>
        </p:nvSpPr>
        <p:spPr>
          <a:xfrm>
            <a:off x="0" y="0"/>
            <a:ext cx="9141713"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b="0" l="0" r="0" t="0"/>
          <a:stretch/>
        </p:blipFill>
        <p:spPr>
          <a:xfrm rot="5400000">
            <a:off x="1846891" y="-438875"/>
            <a:ext cx="5470372" cy="9141714"/>
          </a:xfrm>
          <a:prstGeom prst="rect">
            <a:avLst/>
          </a:prstGeom>
          <a:noFill/>
          <a:ln>
            <a:noFill/>
          </a:ln>
        </p:spPr>
      </p:pic>
      <p:pic>
        <p:nvPicPr>
          <p:cNvPr descr="Une image contenant pièce, chemise&#10;&#10;Description générée automatiquement" id="90" name="Google Shape;90;p1"/>
          <p:cNvPicPr preferRelativeResize="0"/>
          <p:nvPr/>
        </p:nvPicPr>
        <p:blipFill rotWithShape="1">
          <a:blip r:embed="rId4">
            <a:alphaModFix/>
          </a:blip>
          <a:srcRect b="-3" l="21461" r="34883" t="0"/>
          <a:stretch/>
        </p:blipFill>
        <p:spPr>
          <a:xfrm>
            <a:off x="10029" y="10"/>
            <a:ext cx="9123943" cy="3428990"/>
          </a:xfrm>
          <a:prstGeom prst="rect">
            <a:avLst/>
          </a:prstGeom>
          <a:noFill/>
          <a:ln>
            <a:noFill/>
          </a:ln>
        </p:spPr>
      </p:pic>
      <p:sp>
        <p:nvSpPr>
          <p:cNvPr id="91" name="Google Shape;91;p1"/>
          <p:cNvSpPr txBox="1"/>
          <p:nvPr>
            <p:ph type="ctrTitle"/>
          </p:nvPr>
        </p:nvSpPr>
        <p:spPr>
          <a:xfrm>
            <a:off x="1052724" y="3428999"/>
            <a:ext cx="6962835" cy="1405965"/>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fr-FR"/>
              <a:t>Le théâtre en ordre de marche</a:t>
            </a:r>
            <a:endParaRPr/>
          </a:p>
        </p:txBody>
      </p:sp>
      <p:sp>
        <p:nvSpPr>
          <p:cNvPr id="92" name="Google Shape;92;p1"/>
          <p:cNvSpPr/>
          <p:nvPr/>
        </p:nvSpPr>
        <p:spPr>
          <a:xfrm>
            <a:off x="7815" y="685797"/>
            <a:ext cx="89154" cy="1550455"/>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3" name="Google Shape;93;p1"/>
          <p:cNvSpPr txBox="1"/>
          <p:nvPr>
            <p:ph idx="11" type="ftr"/>
          </p:nvPr>
        </p:nvSpPr>
        <p:spPr>
          <a:xfrm>
            <a:off x="1604772" y="6356350"/>
            <a:ext cx="3086100" cy="365125"/>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None/>
            </a:pPr>
            <a:r>
              <a:rPr lang="fr-FR" sz="900">
                <a:solidFill>
                  <a:schemeClr val="accent2"/>
                </a:solidFill>
              </a:rPr>
              <a:t>cours GEPSAC le théâtre en ordre de marche</a:t>
            </a:r>
            <a:endParaRPr/>
          </a:p>
        </p:txBody>
      </p:sp>
      <p:sp>
        <p:nvSpPr>
          <p:cNvPr id="94" name="Google Shape;94;p1"/>
          <p:cNvSpPr/>
          <p:nvPr/>
        </p:nvSpPr>
        <p:spPr>
          <a:xfrm>
            <a:off x="9054846" y="6172201"/>
            <a:ext cx="89154" cy="6858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3" name="Shape 173"/>
        <p:cNvGrpSpPr/>
        <p:nvPr/>
      </p:nvGrpSpPr>
      <p:grpSpPr>
        <a:xfrm>
          <a:off x="0" y="0"/>
          <a:ext cx="0" cy="0"/>
          <a:chOff x="0" y="0"/>
          <a:chExt cx="0" cy="0"/>
        </a:xfrm>
      </p:grpSpPr>
      <p:sp>
        <p:nvSpPr>
          <p:cNvPr id="174" name="Google Shape;174;p10"/>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5" name="Google Shape;175;p10"/>
          <p:cNvSpPr/>
          <p:nvPr/>
        </p:nvSpPr>
        <p:spPr>
          <a:xfrm>
            <a:off x="0" y="0"/>
            <a:ext cx="9144000" cy="68580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76" name="Google Shape;176;p10"/>
          <p:cNvSpPr/>
          <p:nvPr/>
        </p:nvSpPr>
        <p:spPr>
          <a:xfrm>
            <a:off x="2077107" y="220196"/>
            <a:ext cx="7066893" cy="6637806"/>
          </a:xfrm>
          <a:custGeom>
            <a:rect b="b" l="l" r="r" t="t"/>
            <a:pathLst>
              <a:path extrusionOk="0" h="5770597" w="8191500">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Calibri"/>
              <a:ea typeface="Calibri"/>
              <a:cs typeface="Calibri"/>
              <a:sym typeface="Calibri"/>
            </a:endParaRPr>
          </a:p>
        </p:txBody>
      </p:sp>
      <p:sp>
        <p:nvSpPr>
          <p:cNvPr id="177" name="Google Shape;177;p10"/>
          <p:cNvSpPr/>
          <p:nvPr/>
        </p:nvSpPr>
        <p:spPr>
          <a:xfrm>
            <a:off x="1657350" y="2099696"/>
            <a:ext cx="1456680" cy="1889551"/>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Calibri"/>
              <a:ea typeface="Calibri"/>
              <a:cs typeface="Calibri"/>
              <a:sym typeface="Calibri"/>
            </a:endParaRPr>
          </a:p>
        </p:txBody>
      </p:sp>
      <p:sp>
        <p:nvSpPr>
          <p:cNvPr id="178" name="Google Shape;178;p10"/>
          <p:cNvSpPr/>
          <p:nvPr/>
        </p:nvSpPr>
        <p:spPr>
          <a:xfrm rot="-3079828">
            <a:off x="836384" y="1866059"/>
            <a:ext cx="2987899" cy="2240924"/>
          </a:xfrm>
          <a:prstGeom prst="arc">
            <a:avLst>
              <a:gd fmla="val 14455503" name="adj1"/>
              <a:gd fmla="val 227775" name="adj2"/>
            </a:avLst>
          </a:prstGeom>
          <a:noFill/>
          <a:ln cap="rnd" cmpd="sng" w="127000">
            <a:solidFill>
              <a:schemeClr val="accent4"/>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79" name="Google Shape;179;p10"/>
          <p:cNvSpPr txBox="1"/>
          <p:nvPr>
            <p:ph type="title"/>
          </p:nvPr>
        </p:nvSpPr>
        <p:spPr>
          <a:xfrm>
            <a:off x="3028950" y="1939159"/>
            <a:ext cx="5733470" cy="2751086"/>
          </a:xfrm>
          <a:prstGeom prst="rect">
            <a:avLst/>
          </a:prstGeom>
          <a:noFill/>
          <a:ln>
            <a:noFill/>
          </a:ln>
        </p:spPr>
        <p:txBody>
          <a:bodyPr anchorCtr="0" anchor="b" bIns="45700" lIns="91425" spcFirstLastPara="1" rIns="91425" wrap="square" tIns="45700">
            <a:normAutofit/>
          </a:bodyPr>
          <a:lstStyle/>
          <a:p>
            <a:pPr indent="0" lvl="0" marL="0" rtl="0" algn="r">
              <a:lnSpc>
                <a:spcPct val="90000"/>
              </a:lnSpc>
              <a:spcBef>
                <a:spcPts val="0"/>
              </a:spcBef>
              <a:spcAft>
                <a:spcPts val="0"/>
              </a:spcAft>
              <a:buClr>
                <a:schemeClr val="dk1"/>
              </a:buClr>
              <a:buSzPts val="6000"/>
              <a:buFont typeface="Calibri"/>
              <a:buNone/>
            </a:pPr>
            <a:r>
              <a:rPr b="1" lang="fr-FR" sz="6000">
                <a:solidFill>
                  <a:schemeClr val="dk1"/>
                </a:solidFill>
                <a:latin typeface="Calibri"/>
                <a:ea typeface="Calibri"/>
                <a:cs typeface="Calibri"/>
                <a:sym typeface="Calibri"/>
              </a:rPr>
              <a:t>L'accueil du public</a:t>
            </a:r>
            <a:endParaRPr sz="6000">
              <a:solidFill>
                <a:schemeClr val="dk1"/>
              </a:solidFill>
              <a:latin typeface="Calibri"/>
              <a:ea typeface="Calibri"/>
              <a:cs typeface="Calibri"/>
              <a:sym typeface="Calibri"/>
            </a:endParaRPr>
          </a:p>
        </p:txBody>
      </p:sp>
      <p:sp>
        <p:nvSpPr>
          <p:cNvPr id="180" name="Google Shape;180;p10"/>
          <p:cNvSpPr txBox="1"/>
          <p:nvPr>
            <p:ph idx="11" type="ftr"/>
          </p:nvPr>
        </p:nvSpPr>
        <p:spPr>
          <a:xfrm>
            <a:off x="2574234" y="6356350"/>
            <a:ext cx="3540816"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solidFill>
                  <a:srgbClr val="888888"/>
                </a:solidFill>
                <a:latin typeface="Calibri"/>
                <a:ea typeface="Calibri"/>
                <a:cs typeface="Calibri"/>
                <a:sym typeface="Calibri"/>
              </a:rPr>
              <a:t>cours agec le théâtre en ordre de marche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500"/>
                                  </p:stCondLst>
                                  <p:childTnLst>
                                    <p:set>
                                      <p:cBhvr>
                                        <p:cTn dur="1" fill="hold">
                                          <p:stCondLst>
                                            <p:cond delay="0"/>
                                          </p:stCondLst>
                                        </p:cTn>
                                        <p:tgtEl>
                                          <p:spTgt spid="179"/>
                                        </p:tgtEl>
                                        <p:attrNameLst>
                                          <p:attrName>style.visibility</p:attrName>
                                        </p:attrNameLst>
                                      </p:cBhvr>
                                      <p:to>
                                        <p:strVal val="visible"/>
                                      </p:to>
                                    </p:set>
                                    <p:animEffect filter="fade" transition="in">
                                      <p:cBhvr>
                                        <p:cTn dur="700"/>
                                        <p:tgtEl>
                                          <p:spTgt spid="17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4" name="Shape 184"/>
        <p:cNvGrpSpPr/>
        <p:nvPr/>
      </p:nvGrpSpPr>
      <p:grpSpPr>
        <a:xfrm>
          <a:off x="0" y="0"/>
          <a:ext cx="0" cy="0"/>
          <a:chOff x="0" y="0"/>
          <a:chExt cx="0" cy="0"/>
        </a:xfrm>
      </p:grpSpPr>
      <p:sp>
        <p:nvSpPr>
          <p:cNvPr id="185" name="Google Shape;185;p11"/>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6" name="Google Shape;186;p11"/>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7" name="Google Shape;187;p11"/>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400"/>
              <a:buFont typeface="Calibri"/>
              <a:buNone/>
            </a:pPr>
            <a:r>
              <a:rPr b="1" lang="fr-FR">
                <a:solidFill>
                  <a:srgbClr val="FFFFFF"/>
                </a:solidFill>
              </a:rPr>
              <a:t>L'accueil du public</a:t>
            </a:r>
            <a:endParaRPr>
              <a:solidFill>
                <a:srgbClr val="FFFFFF"/>
              </a:solidFill>
            </a:endParaRPr>
          </a:p>
        </p:txBody>
      </p:sp>
      <p:sp>
        <p:nvSpPr>
          <p:cNvPr id="188" name="Google Shape;188;p11"/>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89" name="Google Shape;189;p11"/>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300"/>
              <a:buNone/>
            </a:pPr>
            <a:r>
              <a:rPr lang="fr-FR" sz="1300"/>
              <a:t>Que le spectacle soit payant ou non, le public a droit aux mêmes conditions de sécurité, mais toutes les obligations qui s’imposent aux organisateurs ne doivent pas faire oublier la convivialité !…</a:t>
            </a:r>
            <a:endParaRPr/>
          </a:p>
          <a:p>
            <a:pPr indent="-342900" lvl="0" marL="342900" rtl="0" algn="l">
              <a:lnSpc>
                <a:spcPct val="90000"/>
              </a:lnSpc>
              <a:spcBef>
                <a:spcPts val="260"/>
              </a:spcBef>
              <a:spcAft>
                <a:spcPts val="0"/>
              </a:spcAft>
              <a:buClr>
                <a:schemeClr val="dk1"/>
              </a:buClr>
              <a:buSzPts val="1300"/>
              <a:buNone/>
            </a:pPr>
            <a:r>
              <a:t/>
            </a:r>
            <a:endParaRPr sz="1300"/>
          </a:p>
          <a:p>
            <a:pPr indent="-342900" lvl="0" marL="342900" rtl="0" algn="l">
              <a:lnSpc>
                <a:spcPct val="90000"/>
              </a:lnSpc>
              <a:spcBef>
                <a:spcPts val="260"/>
              </a:spcBef>
              <a:spcAft>
                <a:spcPts val="0"/>
              </a:spcAft>
              <a:buClr>
                <a:schemeClr val="dk1"/>
              </a:buClr>
              <a:buSzPts val="1300"/>
              <a:buNone/>
            </a:pPr>
            <a:r>
              <a:rPr lang="fr-FR" sz="1300"/>
              <a:t>Un déclenchement d’alarme, une situation particulière ou inhabituelle dans un lieu recevant du public peuvent entraîner très rapidement des mouvements de foule et de panique. </a:t>
            </a:r>
            <a:br>
              <a:rPr lang="fr-FR" sz="1300"/>
            </a:br>
            <a:r>
              <a:rPr lang="fr-FR" sz="1300"/>
              <a:t>Il est indispensable de prendre ces risques en compte.</a:t>
            </a:r>
            <a:br>
              <a:rPr lang="fr-FR" sz="1300"/>
            </a:br>
            <a:br>
              <a:rPr lang="fr-FR" sz="1300"/>
            </a:br>
            <a:r>
              <a:rPr lang="fr-FR" sz="1300"/>
              <a:t>Dans le domaine qui nous intéresse, les réactions du public sont souvent liées à l’activité présentée sur scène. Le public du théâtre, du jazz ou de la danse est réputé calme. Il aura tendance à conserver sa sérénité, suite à un incident ou à un message d’incendie. En revanche, un public composé de jeunes enfants est plus craintif. Des adolescents, eux, auront tendance à ne pas prendre la situation au sérieux, et un public de "seniors" aura parfois davantage de difficultés à se déplacer. (</a:t>
            </a:r>
            <a:r>
              <a:rPr lang="fr-FR" sz="1300" u="sng">
                <a:solidFill>
                  <a:schemeClr val="hlink"/>
                </a:solidFill>
                <a:hlinkClick r:id="rId3"/>
              </a:rPr>
              <a:t>vidéo</a:t>
            </a:r>
            <a:r>
              <a:rPr lang="fr-FR" sz="1300"/>
              <a:t>)</a:t>
            </a:r>
            <a:br>
              <a:rPr lang="fr-FR" sz="1300"/>
            </a:br>
            <a:br>
              <a:rPr lang="fr-FR" sz="1300"/>
            </a:br>
            <a:r>
              <a:rPr lang="fr-FR" sz="1300"/>
              <a:t>Compte tenu de ces différents cas, le responsable de l’évacuation devra s’adapter au public, afficher un comportement serein, communiquer clairement et fermement, et – surtout – ne pas céder à la panique. </a:t>
            </a:r>
            <a:br>
              <a:rPr lang="fr-FR" sz="1300"/>
            </a:br>
            <a:br>
              <a:rPr lang="fr-FR" sz="1300"/>
            </a:br>
            <a:r>
              <a:rPr lang="fr-FR" sz="1300"/>
              <a:t>La maîtrise d’une bonne évacuation ne s’improvise pas. Tout responsable d’un ERP a l’obligation </a:t>
            </a:r>
            <a:br>
              <a:rPr lang="fr-FR" sz="1300"/>
            </a:br>
            <a:r>
              <a:rPr lang="fr-FR" sz="1300"/>
              <a:t>légale de former son personnel. Il doit en particulier organiser des exercices de manipulation </a:t>
            </a:r>
            <a:br>
              <a:rPr lang="fr-FR" sz="1300"/>
            </a:br>
            <a:r>
              <a:rPr lang="fr-FR" sz="1300"/>
              <a:t>d’extincteurs et d’évacuation des lieux.</a:t>
            </a:r>
            <a:endParaRPr/>
          </a:p>
          <a:p>
            <a:pPr indent="-260350" lvl="0" marL="342900" rtl="0" algn="l">
              <a:lnSpc>
                <a:spcPct val="90000"/>
              </a:lnSpc>
              <a:spcBef>
                <a:spcPts val="260"/>
              </a:spcBef>
              <a:spcAft>
                <a:spcPts val="0"/>
              </a:spcAft>
              <a:buClr>
                <a:schemeClr val="dk1"/>
              </a:buClr>
              <a:buSzPts val="1300"/>
              <a:buNone/>
            </a:pPr>
            <a:r>
              <a:t/>
            </a:r>
            <a:endParaRPr sz="1300"/>
          </a:p>
        </p:txBody>
      </p:sp>
      <p:sp>
        <p:nvSpPr>
          <p:cNvPr id="190" name="Google Shape;190;p11"/>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4" name="Shape 194"/>
        <p:cNvGrpSpPr/>
        <p:nvPr/>
      </p:nvGrpSpPr>
      <p:grpSpPr>
        <a:xfrm>
          <a:off x="0" y="0"/>
          <a:ext cx="0" cy="0"/>
          <a:chOff x="0" y="0"/>
          <a:chExt cx="0" cy="0"/>
        </a:xfrm>
      </p:grpSpPr>
      <p:sp>
        <p:nvSpPr>
          <p:cNvPr id="195" name="Google Shape;195;p12"/>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6" name="Google Shape;196;p12"/>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7" name="Google Shape;197;p12"/>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3100"/>
              <a:buFont typeface="Calibri"/>
              <a:buNone/>
            </a:pPr>
            <a:r>
              <a:rPr b="1" lang="fr-FR" sz="3100">
                <a:solidFill>
                  <a:srgbClr val="FFFFFF"/>
                </a:solidFill>
              </a:rPr>
              <a:t>Dispositif d'installation du public</a:t>
            </a:r>
            <a:endParaRPr sz="3100">
              <a:solidFill>
                <a:srgbClr val="FFFFFF"/>
              </a:solidFill>
            </a:endParaRPr>
          </a:p>
        </p:txBody>
      </p:sp>
      <p:sp>
        <p:nvSpPr>
          <p:cNvPr id="198" name="Google Shape;198;p12"/>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99" name="Google Shape;199;p12"/>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spcBef>
                <a:spcPts val="0"/>
              </a:spcBef>
              <a:spcAft>
                <a:spcPts val="0"/>
              </a:spcAft>
              <a:buClr>
                <a:schemeClr val="dk1"/>
              </a:buClr>
              <a:buSzPts val="3200"/>
              <a:buNone/>
            </a:pPr>
            <a:r>
              <a:t/>
            </a:r>
            <a:endParaRPr b="1"/>
          </a:p>
          <a:p>
            <a:pPr indent="-342900" lvl="0" marL="342900" rtl="0" algn="l">
              <a:spcBef>
                <a:spcPts val="640"/>
              </a:spcBef>
              <a:spcAft>
                <a:spcPts val="0"/>
              </a:spcAft>
              <a:buClr>
                <a:schemeClr val="dk1"/>
              </a:buClr>
              <a:buSzPts val="3200"/>
              <a:buNone/>
            </a:pPr>
            <a:r>
              <a:rPr b="1" lang="fr-FR"/>
              <a:t>Public debout</a:t>
            </a:r>
            <a:endParaRPr/>
          </a:p>
          <a:p>
            <a:pPr indent="-342900" lvl="0" marL="342900" rtl="0" algn="l">
              <a:spcBef>
                <a:spcPts val="640"/>
              </a:spcBef>
              <a:spcAft>
                <a:spcPts val="0"/>
              </a:spcAft>
              <a:buClr>
                <a:schemeClr val="dk1"/>
              </a:buClr>
              <a:buSzPts val="3200"/>
              <a:buNone/>
            </a:pPr>
            <a:r>
              <a:t/>
            </a:r>
            <a:endParaRPr b="1"/>
          </a:p>
          <a:p>
            <a:pPr indent="-342900" lvl="0" marL="342900" rtl="0" algn="l">
              <a:spcBef>
                <a:spcPts val="640"/>
              </a:spcBef>
              <a:spcAft>
                <a:spcPts val="0"/>
              </a:spcAft>
              <a:buClr>
                <a:schemeClr val="dk1"/>
              </a:buClr>
              <a:buSzPts val="3200"/>
              <a:buNone/>
            </a:pPr>
            <a:r>
              <a:rPr b="1" lang="fr-FR"/>
              <a:t>Public assis </a:t>
            </a:r>
            <a:endParaRPr/>
          </a:p>
          <a:p>
            <a:pPr indent="-342900" lvl="0" marL="342900" rtl="0" algn="l">
              <a:spcBef>
                <a:spcPts val="640"/>
              </a:spcBef>
              <a:spcAft>
                <a:spcPts val="0"/>
              </a:spcAft>
              <a:buClr>
                <a:schemeClr val="dk1"/>
              </a:buClr>
              <a:buSzPts val="3200"/>
              <a:buNone/>
            </a:pPr>
            <a:r>
              <a:t/>
            </a:r>
            <a:endParaRPr b="1"/>
          </a:p>
          <a:p>
            <a:pPr indent="-342900" lvl="0" marL="342900" rtl="0" algn="l">
              <a:spcBef>
                <a:spcPts val="640"/>
              </a:spcBef>
              <a:spcAft>
                <a:spcPts val="0"/>
              </a:spcAft>
              <a:buClr>
                <a:schemeClr val="dk1"/>
              </a:buClr>
              <a:buSzPts val="3200"/>
              <a:buNone/>
            </a:pPr>
            <a:r>
              <a:rPr b="1" lang="fr-FR"/>
              <a:t>Public assis debout</a:t>
            </a:r>
            <a:endParaRPr/>
          </a:p>
          <a:p>
            <a:pPr indent="-342900" lvl="0" marL="342900" rtl="0" algn="l">
              <a:spcBef>
                <a:spcPts val="640"/>
              </a:spcBef>
              <a:spcAft>
                <a:spcPts val="0"/>
              </a:spcAft>
              <a:buClr>
                <a:schemeClr val="dk1"/>
              </a:buClr>
              <a:buSzPts val="3200"/>
              <a:buNone/>
            </a:pPr>
            <a:r>
              <a:t/>
            </a:r>
            <a:endParaRPr b="1"/>
          </a:p>
          <a:p>
            <a:pPr indent="-342900" lvl="0" marL="342900" rtl="0" algn="l">
              <a:spcBef>
                <a:spcPts val="640"/>
              </a:spcBef>
              <a:spcAft>
                <a:spcPts val="0"/>
              </a:spcAft>
              <a:buClr>
                <a:schemeClr val="dk1"/>
              </a:buClr>
              <a:buSzPts val="3200"/>
              <a:buNone/>
            </a:pPr>
            <a:r>
              <a:rPr b="1" lang="fr-FR"/>
              <a:t>Public cabaret</a:t>
            </a:r>
            <a:endParaRPr/>
          </a:p>
          <a:p>
            <a:pPr indent="-342900" lvl="0" marL="342900" rtl="0" algn="l">
              <a:spcBef>
                <a:spcPts val="64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p:txBody>
      </p:sp>
      <p:sp>
        <p:nvSpPr>
          <p:cNvPr id="200" name="Google Shape;200;p12"/>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04" name="Shape 204"/>
        <p:cNvGrpSpPr/>
        <p:nvPr/>
      </p:nvGrpSpPr>
      <p:grpSpPr>
        <a:xfrm>
          <a:off x="0" y="0"/>
          <a:ext cx="0" cy="0"/>
          <a:chOff x="0" y="0"/>
          <a:chExt cx="0" cy="0"/>
        </a:xfrm>
      </p:grpSpPr>
      <p:sp>
        <p:nvSpPr>
          <p:cNvPr id="205" name="Google Shape;205;p13"/>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6" name="Google Shape;206;p13"/>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7" name="Google Shape;207;p13"/>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08" name="Google Shape;208;p13"/>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000"/>
              <a:buNone/>
            </a:pPr>
            <a:r>
              <a:rPr b="1" lang="fr-FR" sz="1000"/>
              <a:t>La jauge maximale (public et personnel présents dans la salle) est déterminée en priorité par le nombre de dégagements et d'unités de passage de la salle.</a:t>
            </a:r>
            <a:br>
              <a:rPr b="1" lang="fr-FR" sz="1000"/>
            </a:br>
            <a:br>
              <a:rPr b="1" lang="fr-FR" sz="1000"/>
            </a:br>
            <a:r>
              <a:rPr b="1" lang="fr-FR" sz="1000"/>
              <a:t>De plus cette jauge varie aussi en fonction des aménagements :</a:t>
            </a:r>
            <a:r>
              <a:rPr lang="fr-FR" sz="1000"/>
              <a:t> </a:t>
            </a:r>
            <a:endParaRPr/>
          </a:p>
          <a:p>
            <a:pPr indent="-342900" lvl="0" marL="342900" rtl="0" algn="l">
              <a:lnSpc>
                <a:spcPct val="90000"/>
              </a:lnSpc>
              <a:spcBef>
                <a:spcPts val="200"/>
              </a:spcBef>
              <a:spcAft>
                <a:spcPts val="0"/>
              </a:spcAft>
              <a:buClr>
                <a:schemeClr val="dk1"/>
              </a:buClr>
              <a:buSzPts val="1000"/>
              <a:buNone/>
            </a:pPr>
            <a:r>
              <a:t/>
            </a:r>
            <a:endParaRPr sz="1000"/>
          </a:p>
          <a:p>
            <a:pPr indent="-342900" lvl="0" marL="342900" rtl="0" algn="l">
              <a:lnSpc>
                <a:spcPct val="90000"/>
              </a:lnSpc>
              <a:spcBef>
                <a:spcPts val="200"/>
              </a:spcBef>
              <a:spcAft>
                <a:spcPts val="0"/>
              </a:spcAft>
              <a:buClr>
                <a:schemeClr val="dk1"/>
              </a:buClr>
              <a:buSzPts val="1000"/>
              <a:buNone/>
            </a:pPr>
            <a:r>
              <a:rPr b="1" lang="fr-FR" sz="1000"/>
              <a:t>Salles A, B et C</a:t>
            </a:r>
            <a:endParaRPr/>
          </a:p>
          <a:p>
            <a:pPr indent="-342900" lvl="0" marL="342900" rtl="0" algn="l">
              <a:lnSpc>
                <a:spcPct val="90000"/>
              </a:lnSpc>
              <a:spcBef>
                <a:spcPts val="200"/>
              </a:spcBef>
              <a:spcAft>
                <a:spcPts val="0"/>
              </a:spcAft>
              <a:buClr>
                <a:schemeClr val="dk1"/>
              </a:buClr>
              <a:buSzPts val="1000"/>
              <a:buNone/>
            </a:pPr>
            <a:r>
              <a:rPr lang="fr-FR" sz="1000"/>
              <a:t>		Nombre de personnes assises sur des sièges ou des places de banc numérotées ;</a:t>
            </a:r>
            <a:endParaRPr/>
          </a:p>
          <a:p>
            <a:pPr indent="-342900" lvl="0" marL="342900" rtl="0" algn="l">
              <a:lnSpc>
                <a:spcPct val="90000"/>
              </a:lnSpc>
              <a:spcBef>
                <a:spcPts val="200"/>
              </a:spcBef>
              <a:spcAft>
                <a:spcPts val="0"/>
              </a:spcAft>
              <a:buClr>
                <a:schemeClr val="dk1"/>
              </a:buClr>
              <a:buSzPts val="1000"/>
              <a:buNone/>
            </a:pPr>
            <a:r>
              <a:rPr lang="fr-FR" sz="1000"/>
              <a:t>		nombre de personnes assises sur des bancs où les places ne sont pas numérotées, </a:t>
            </a:r>
            <a:endParaRPr/>
          </a:p>
          <a:p>
            <a:pPr indent="-342900" lvl="0" marL="342900" rtl="0" algn="l">
              <a:lnSpc>
                <a:spcPct val="90000"/>
              </a:lnSpc>
              <a:spcBef>
                <a:spcPts val="200"/>
              </a:spcBef>
              <a:spcAft>
                <a:spcPts val="0"/>
              </a:spcAft>
              <a:buClr>
                <a:schemeClr val="dk1"/>
              </a:buClr>
              <a:buSzPts val="1000"/>
              <a:buNone/>
            </a:pPr>
            <a:r>
              <a:rPr lang="fr-FR" sz="1000"/>
              <a:t>		à raison </a:t>
            </a:r>
            <a:r>
              <a:rPr b="1" lang="fr-FR" sz="1000"/>
              <a:t>d’une personne par 0,50 ml </a:t>
            </a:r>
            <a:r>
              <a:rPr lang="fr-FR" sz="1000"/>
              <a:t>;</a:t>
            </a:r>
            <a:endParaRPr/>
          </a:p>
          <a:p>
            <a:pPr indent="-342900" lvl="0" marL="342900" rtl="0" algn="l">
              <a:lnSpc>
                <a:spcPct val="90000"/>
              </a:lnSpc>
              <a:spcBef>
                <a:spcPts val="200"/>
              </a:spcBef>
              <a:spcAft>
                <a:spcPts val="0"/>
              </a:spcAft>
              <a:buClr>
                <a:schemeClr val="dk1"/>
              </a:buClr>
              <a:buSzPts val="1000"/>
              <a:buNone/>
            </a:pPr>
            <a:r>
              <a:rPr lang="fr-FR" sz="1000"/>
              <a:t>		nombre de personnes assistant à une manifestation sans disposer de sièges ou de bancs, </a:t>
            </a:r>
            <a:endParaRPr/>
          </a:p>
          <a:p>
            <a:pPr indent="-342900" lvl="0" marL="342900" rtl="0" algn="l">
              <a:lnSpc>
                <a:spcPct val="90000"/>
              </a:lnSpc>
              <a:spcBef>
                <a:spcPts val="200"/>
              </a:spcBef>
              <a:spcAft>
                <a:spcPts val="0"/>
              </a:spcAft>
              <a:buClr>
                <a:schemeClr val="dk1"/>
              </a:buClr>
              <a:buSzPts val="1000"/>
              <a:buNone/>
            </a:pPr>
            <a:r>
              <a:rPr lang="fr-FR" sz="1000"/>
              <a:t>		</a:t>
            </a:r>
            <a:r>
              <a:rPr b="1" lang="fr-FR" sz="1000"/>
              <a:t>à raison de 3 personnes/m</a:t>
            </a:r>
            <a:r>
              <a:rPr b="1" baseline="30000" lang="fr-FR" sz="1000"/>
              <a:t>2</a:t>
            </a:r>
            <a:r>
              <a:rPr b="1" lang="fr-FR" sz="1000"/>
              <a:t> </a:t>
            </a:r>
            <a:r>
              <a:rPr lang="fr-FR" sz="1000"/>
              <a:t>;</a:t>
            </a:r>
            <a:endParaRPr/>
          </a:p>
          <a:p>
            <a:pPr indent="-342900" lvl="0" marL="342900" rtl="0" algn="l">
              <a:lnSpc>
                <a:spcPct val="90000"/>
              </a:lnSpc>
              <a:spcBef>
                <a:spcPts val="200"/>
              </a:spcBef>
              <a:spcAft>
                <a:spcPts val="0"/>
              </a:spcAft>
              <a:buClr>
                <a:schemeClr val="dk1"/>
              </a:buClr>
              <a:buSzPts val="1000"/>
              <a:buNone/>
            </a:pPr>
            <a:r>
              <a:rPr lang="fr-FR" sz="1000"/>
              <a:t>		nombre de personnes stationnant normalement dans les promenoirs et dans les files d’attente, à raison 	</a:t>
            </a:r>
            <a:r>
              <a:rPr b="1" lang="fr-FR" sz="1000"/>
              <a:t>de 5 personnes par mètre linéaire</a:t>
            </a:r>
            <a:r>
              <a:rPr lang="fr-FR" sz="1000"/>
              <a:t>.</a:t>
            </a:r>
            <a:endParaRPr/>
          </a:p>
          <a:p>
            <a:pPr indent="-342900" lvl="0" marL="342900" rtl="0" algn="l">
              <a:lnSpc>
                <a:spcPct val="90000"/>
              </a:lnSpc>
              <a:spcBef>
                <a:spcPts val="200"/>
              </a:spcBef>
              <a:spcAft>
                <a:spcPts val="0"/>
              </a:spcAft>
              <a:buClr>
                <a:schemeClr val="dk1"/>
              </a:buClr>
              <a:buSzPts val="1000"/>
              <a:buNone/>
            </a:pPr>
            <a:r>
              <a:t/>
            </a:r>
            <a:endParaRPr b="1" sz="1000"/>
          </a:p>
          <a:p>
            <a:pPr indent="-342900" lvl="0" marL="342900" rtl="0" algn="l">
              <a:lnSpc>
                <a:spcPct val="90000"/>
              </a:lnSpc>
              <a:spcBef>
                <a:spcPts val="200"/>
              </a:spcBef>
              <a:spcAft>
                <a:spcPts val="0"/>
              </a:spcAft>
              <a:buClr>
                <a:schemeClr val="dk1"/>
              </a:buClr>
              <a:buSzPts val="1000"/>
              <a:buNone/>
            </a:pPr>
            <a:r>
              <a:rPr b="1" lang="fr-FR" sz="1000"/>
              <a:t>Cabarets :</a:t>
            </a:r>
            <a:endParaRPr/>
          </a:p>
          <a:p>
            <a:pPr indent="-342900" lvl="0" marL="342900" rtl="0" algn="l">
              <a:lnSpc>
                <a:spcPct val="90000"/>
              </a:lnSpc>
              <a:spcBef>
                <a:spcPts val="200"/>
              </a:spcBef>
              <a:spcAft>
                <a:spcPts val="0"/>
              </a:spcAft>
              <a:buClr>
                <a:schemeClr val="dk1"/>
              </a:buClr>
              <a:buSzPts val="1000"/>
              <a:buNone/>
            </a:pPr>
            <a:r>
              <a:rPr lang="fr-FR" sz="1000"/>
              <a:t>		</a:t>
            </a:r>
            <a:r>
              <a:rPr b="1" lang="fr-FR" sz="1000"/>
              <a:t>Quatre personnes/3 m</a:t>
            </a:r>
            <a:r>
              <a:rPr b="1" baseline="30000" lang="fr-FR" sz="1000"/>
              <a:t>2</a:t>
            </a:r>
            <a:r>
              <a:rPr b="1" lang="fr-FR" sz="1000"/>
              <a:t> de surface de la salle</a:t>
            </a:r>
            <a:r>
              <a:rPr lang="fr-FR" sz="1000"/>
              <a:t>, déduction faite des estrades des musiciens et des 	aménagements fixes autres que les tables et les sièges.</a:t>
            </a:r>
            <a:endParaRPr/>
          </a:p>
          <a:p>
            <a:pPr indent="-342900" lvl="0" marL="342900" rtl="0" algn="l">
              <a:lnSpc>
                <a:spcPct val="90000"/>
              </a:lnSpc>
              <a:spcBef>
                <a:spcPts val="200"/>
              </a:spcBef>
              <a:spcAft>
                <a:spcPts val="0"/>
              </a:spcAft>
              <a:buClr>
                <a:schemeClr val="dk1"/>
              </a:buClr>
              <a:buSzPts val="1000"/>
              <a:buNone/>
            </a:pPr>
            <a:r>
              <a:t/>
            </a:r>
            <a:endParaRPr b="1" sz="1000"/>
          </a:p>
          <a:p>
            <a:pPr indent="-342900" lvl="0" marL="342900" rtl="0" algn="l">
              <a:lnSpc>
                <a:spcPct val="90000"/>
              </a:lnSpc>
              <a:spcBef>
                <a:spcPts val="200"/>
              </a:spcBef>
              <a:spcAft>
                <a:spcPts val="0"/>
              </a:spcAft>
              <a:buClr>
                <a:schemeClr val="dk1"/>
              </a:buClr>
              <a:buSzPts val="1000"/>
              <a:buNone/>
            </a:pPr>
            <a:r>
              <a:rPr b="1" lang="fr-FR" sz="1000"/>
              <a:t>Salles polyvalentes visées à l’article L1 :</a:t>
            </a:r>
            <a:endParaRPr/>
          </a:p>
          <a:p>
            <a:pPr indent="-342900" lvl="0" marL="342900" rtl="0" algn="l">
              <a:lnSpc>
                <a:spcPct val="90000"/>
              </a:lnSpc>
              <a:spcBef>
                <a:spcPts val="200"/>
              </a:spcBef>
              <a:spcAft>
                <a:spcPts val="0"/>
              </a:spcAft>
              <a:buClr>
                <a:schemeClr val="dk1"/>
              </a:buClr>
              <a:buSzPts val="1000"/>
              <a:buNone/>
            </a:pPr>
            <a:r>
              <a:rPr lang="fr-FR" sz="1000"/>
              <a:t>		</a:t>
            </a:r>
            <a:r>
              <a:rPr b="1" lang="fr-FR" sz="1000"/>
              <a:t>Une personne/m</a:t>
            </a:r>
            <a:r>
              <a:rPr b="1" baseline="30000" lang="fr-FR" sz="1000"/>
              <a:t>2</a:t>
            </a:r>
            <a:r>
              <a:rPr b="1" lang="fr-FR" sz="1000"/>
              <a:t> </a:t>
            </a:r>
            <a:r>
              <a:rPr lang="fr-FR" sz="1000"/>
              <a:t>de surface totale de la salle.</a:t>
            </a:r>
            <a:endParaRPr/>
          </a:p>
          <a:p>
            <a:pPr indent="-342900" lvl="0" marL="342900" rtl="0" algn="l">
              <a:lnSpc>
                <a:spcPct val="90000"/>
              </a:lnSpc>
              <a:spcBef>
                <a:spcPts val="200"/>
              </a:spcBef>
              <a:spcAft>
                <a:spcPts val="0"/>
              </a:spcAft>
              <a:buClr>
                <a:schemeClr val="dk1"/>
              </a:buClr>
              <a:buSzPts val="1000"/>
              <a:buNone/>
            </a:pPr>
            <a:r>
              <a:t/>
            </a:r>
            <a:endParaRPr b="1" sz="1000"/>
          </a:p>
          <a:p>
            <a:pPr indent="-342900" lvl="0" marL="342900" rtl="0" algn="l">
              <a:lnSpc>
                <a:spcPct val="90000"/>
              </a:lnSpc>
              <a:spcBef>
                <a:spcPts val="200"/>
              </a:spcBef>
              <a:spcAft>
                <a:spcPts val="0"/>
              </a:spcAft>
              <a:buClr>
                <a:schemeClr val="dk1"/>
              </a:buClr>
              <a:buSzPts val="1000"/>
              <a:buNone/>
            </a:pPr>
            <a:r>
              <a:rPr b="1" lang="fr-FR" sz="1000"/>
              <a:t>Salles de réunion sans spectacle :</a:t>
            </a:r>
            <a:endParaRPr/>
          </a:p>
          <a:p>
            <a:pPr indent="-342900" lvl="0" marL="342900" rtl="0" algn="l">
              <a:lnSpc>
                <a:spcPct val="90000"/>
              </a:lnSpc>
              <a:spcBef>
                <a:spcPts val="200"/>
              </a:spcBef>
              <a:spcAft>
                <a:spcPts val="0"/>
              </a:spcAft>
              <a:buClr>
                <a:schemeClr val="dk1"/>
              </a:buClr>
              <a:buSzPts val="1000"/>
              <a:buNone/>
            </a:pPr>
            <a:r>
              <a:rPr lang="fr-FR" sz="1000"/>
              <a:t>		</a:t>
            </a:r>
            <a:r>
              <a:rPr b="1" lang="fr-FR" sz="1000"/>
              <a:t>Une personne/m</a:t>
            </a:r>
            <a:r>
              <a:rPr b="1" baseline="30000" lang="fr-FR" sz="1000"/>
              <a:t>2</a:t>
            </a:r>
            <a:r>
              <a:rPr b="1" lang="fr-FR" sz="1000"/>
              <a:t> </a:t>
            </a:r>
            <a:r>
              <a:rPr lang="fr-FR" sz="1000"/>
              <a:t>de la surface totale de la salle.</a:t>
            </a:r>
            <a:endParaRPr/>
          </a:p>
          <a:p>
            <a:pPr indent="-342900" lvl="0" marL="342900" rtl="0" algn="l">
              <a:lnSpc>
                <a:spcPct val="90000"/>
              </a:lnSpc>
              <a:spcBef>
                <a:spcPts val="200"/>
              </a:spcBef>
              <a:spcAft>
                <a:spcPts val="0"/>
              </a:spcAft>
              <a:buClr>
                <a:schemeClr val="dk1"/>
              </a:buClr>
              <a:buSzPts val="1000"/>
              <a:buNone/>
            </a:pPr>
            <a:r>
              <a:t/>
            </a:r>
            <a:endParaRPr b="1" sz="1000"/>
          </a:p>
          <a:p>
            <a:pPr indent="-342900" lvl="0" marL="342900" rtl="0" algn="l">
              <a:lnSpc>
                <a:spcPct val="90000"/>
              </a:lnSpc>
              <a:spcBef>
                <a:spcPts val="200"/>
              </a:spcBef>
              <a:spcAft>
                <a:spcPts val="0"/>
              </a:spcAft>
              <a:buClr>
                <a:schemeClr val="dk1"/>
              </a:buClr>
              <a:buSzPts val="1000"/>
              <a:buNone/>
            </a:pPr>
            <a:r>
              <a:rPr b="1" lang="fr-FR" sz="1000"/>
              <a:t>Salles multimédia :</a:t>
            </a:r>
            <a:endParaRPr/>
          </a:p>
          <a:p>
            <a:pPr indent="-342900" lvl="0" marL="342900" rtl="0" algn="l">
              <a:lnSpc>
                <a:spcPct val="90000"/>
              </a:lnSpc>
              <a:spcBef>
                <a:spcPts val="200"/>
              </a:spcBef>
              <a:spcAft>
                <a:spcPts val="0"/>
              </a:spcAft>
              <a:buClr>
                <a:schemeClr val="dk1"/>
              </a:buClr>
              <a:buSzPts val="1000"/>
              <a:buNone/>
            </a:pPr>
            <a:r>
              <a:rPr lang="fr-FR" sz="1000"/>
              <a:t>		Selon la déclaration du maître d’ouvrage avec un minimum </a:t>
            </a:r>
            <a:endParaRPr/>
          </a:p>
          <a:p>
            <a:pPr indent="-342900" lvl="0" marL="342900" rtl="0" algn="l">
              <a:lnSpc>
                <a:spcPct val="90000"/>
              </a:lnSpc>
              <a:spcBef>
                <a:spcPts val="200"/>
              </a:spcBef>
              <a:spcAft>
                <a:spcPts val="0"/>
              </a:spcAft>
              <a:buClr>
                <a:schemeClr val="dk1"/>
              </a:buClr>
              <a:buSzPts val="1000"/>
              <a:buNone/>
            </a:pPr>
            <a:r>
              <a:rPr lang="fr-FR" sz="1000"/>
              <a:t>		</a:t>
            </a:r>
            <a:r>
              <a:rPr b="1" lang="fr-FR" sz="1000"/>
              <a:t>d’une personne/2 m</a:t>
            </a:r>
            <a:r>
              <a:rPr b="1" baseline="30000" lang="fr-FR" sz="1000"/>
              <a:t>2</a:t>
            </a:r>
            <a:r>
              <a:rPr lang="fr-FR" sz="1000"/>
              <a:t> de la surface totale de la salle.</a:t>
            </a:r>
            <a:endParaRPr/>
          </a:p>
          <a:p>
            <a:pPr indent="-342900" lvl="0" marL="342900" rtl="0" algn="l">
              <a:lnSpc>
                <a:spcPct val="90000"/>
              </a:lnSpc>
              <a:spcBef>
                <a:spcPts val="200"/>
              </a:spcBef>
              <a:spcAft>
                <a:spcPts val="0"/>
              </a:spcAft>
              <a:buClr>
                <a:schemeClr val="dk1"/>
              </a:buClr>
              <a:buSzPts val="1000"/>
              <a:buNone/>
            </a:pPr>
            <a:r>
              <a:t/>
            </a:r>
            <a:endParaRPr sz="1000"/>
          </a:p>
          <a:p>
            <a:pPr indent="-342900" lvl="0" marL="342900" rtl="0" algn="l">
              <a:lnSpc>
                <a:spcPct val="90000"/>
              </a:lnSpc>
              <a:spcBef>
                <a:spcPts val="200"/>
              </a:spcBef>
              <a:spcAft>
                <a:spcPts val="0"/>
              </a:spcAft>
              <a:buClr>
                <a:schemeClr val="dk1"/>
              </a:buClr>
              <a:buSzPts val="1000"/>
              <a:buNone/>
            </a:pPr>
            <a:r>
              <a:t/>
            </a:r>
            <a:endParaRPr sz="1000"/>
          </a:p>
        </p:txBody>
      </p:sp>
      <p:sp>
        <p:nvSpPr>
          <p:cNvPr id="209" name="Google Shape;209;p13"/>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13" name="Shape 213"/>
        <p:cNvGrpSpPr/>
        <p:nvPr/>
      </p:nvGrpSpPr>
      <p:grpSpPr>
        <a:xfrm>
          <a:off x="0" y="0"/>
          <a:ext cx="0" cy="0"/>
          <a:chOff x="0" y="0"/>
          <a:chExt cx="0" cy="0"/>
        </a:xfrm>
      </p:grpSpPr>
      <p:sp>
        <p:nvSpPr>
          <p:cNvPr id="214" name="Google Shape;214;p14"/>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5" name="Google Shape;215;p14"/>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6" name="Google Shape;216;p14"/>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3100"/>
              <a:buFont typeface="Calibri"/>
              <a:buNone/>
            </a:pPr>
            <a:r>
              <a:rPr b="1" lang="fr-FR" sz="3100">
                <a:solidFill>
                  <a:srgbClr val="FFFFFF"/>
                </a:solidFill>
              </a:rPr>
              <a:t>Dispositif d'installation du public </a:t>
            </a:r>
            <a:br>
              <a:rPr b="1" lang="fr-FR" sz="3100">
                <a:solidFill>
                  <a:srgbClr val="FFFFFF"/>
                </a:solidFill>
              </a:rPr>
            </a:br>
            <a:endParaRPr sz="3100">
              <a:solidFill>
                <a:srgbClr val="FFFFFF"/>
              </a:solidFill>
            </a:endParaRPr>
          </a:p>
        </p:txBody>
      </p:sp>
      <p:sp>
        <p:nvSpPr>
          <p:cNvPr id="217" name="Google Shape;217;p14"/>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18" name="Google Shape;218;p14"/>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b="1" lang="fr-FR"/>
              <a:t>Sièges, bancs, tribunes et gradins démontables</a:t>
            </a:r>
            <a:br>
              <a:rPr b="1" lang="fr-FR"/>
            </a:br>
            <a:r>
              <a:rPr b="1" lang="fr-FR"/>
              <a:t>(CCH AM18, L20, L28, L29, CTS12, PA1, PA9)</a:t>
            </a:r>
            <a:endParaRPr/>
          </a:p>
        </p:txBody>
      </p:sp>
      <p:sp>
        <p:nvSpPr>
          <p:cNvPr id="219" name="Google Shape;219;p14"/>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500"/>
                                  </p:stCondLst>
                                  <p:childTnLst>
                                    <p:set>
                                      <p:cBhvr>
                                        <p:cTn dur="1" fill="hold">
                                          <p:stCondLst>
                                            <p:cond delay="0"/>
                                          </p:stCondLst>
                                        </p:cTn>
                                        <p:tgtEl>
                                          <p:spTgt spid="216"/>
                                        </p:tgtEl>
                                        <p:attrNameLst>
                                          <p:attrName>style.visibility</p:attrName>
                                        </p:attrNameLst>
                                      </p:cBhvr>
                                      <p:to>
                                        <p:strVal val="visible"/>
                                      </p:to>
                                    </p:set>
                                    <p:animEffect filter="fade" transition="in">
                                      <p:cBhvr>
                                        <p:cTn dur="400"/>
                                        <p:tgtEl>
                                          <p:spTgt spid="2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fr-FR"/>
              <a:t>Définition des implantations de sièges ou places assises</a:t>
            </a:r>
            <a:endParaRPr/>
          </a:p>
        </p:txBody>
      </p:sp>
      <p:sp>
        <p:nvSpPr>
          <p:cNvPr id="225" name="Google Shape;225;p1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None/>
            </a:pPr>
            <a:r>
              <a:rPr b="1" lang="fr-FR"/>
              <a:t>Etablissement de type L</a:t>
            </a:r>
            <a:endParaRPr/>
          </a:p>
          <a:p>
            <a:pPr indent="-139700" lvl="0" marL="342900" rtl="0" algn="l">
              <a:spcBef>
                <a:spcPts val="640"/>
              </a:spcBef>
              <a:spcAft>
                <a:spcPts val="0"/>
              </a:spcAft>
              <a:buClr>
                <a:schemeClr val="dk1"/>
              </a:buClr>
              <a:buSzPts val="3200"/>
              <a:buNone/>
            </a:pPr>
            <a:r>
              <a:t/>
            </a:r>
            <a:endParaRPr/>
          </a:p>
        </p:txBody>
      </p:sp>
      <p:sp>
        <p:nvSpPr>
          <p:cNvPr id="226" name="Google Shape;226;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fr-FR"/>
              <a:t>cours agec le théâtre en ordre de marche</a:t>
            </a:r>
            <a:endParaRPr/>
          </a:p>
        </p:txBody>
      </p:sp>
      <p:pic>
        <p:nvPicPr>
          <p:cNvPr descr="definition implantations 3" id="227" name="Google Shape;227;p15"/>
          <p:cNvPicPr preferRelativeResize="0"/>
          <p:nvPr/>
        </p:nvPicPr>
        <p:blipFill rotWithShape="1">
          <a:blip r:embed="rId3">
            <a:alphaModFix/>
          </a:blip>
          <a:srcRect b="0" l="0" r="0" t="0"/>
          <a:stretch/>
        </p:blipFill>
        <p:spPr>
          <a:xfrm>
            <a:off x="1043608" y="2492896"/>
            <a:ext cx="6578545" cy="2685772"/>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31" name="Shape 231"/>
        <p:cNvGrpSpPr/>
        <p:nvPr/>
      </p:nvGrpSpPr>
      <p:grpSpPr>
        <a:xfrm>
          <a:off x="0" y="0"/>
          <a:ext cx="0" cy="0"/>
          <a:chOff x="0" y="0"/>
          <a:chExt cx="0" cy="0"/>
        </a:xfrm>
      </p:grpSpPr>
      <p:sp>
        <p:nvSpPr>
          <p:cNvPr id="232" name="Google Shape;232;p16"/>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3" name="Google Shape;233;p16"/>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4" name="Google Shape;234;p16"/>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3100"/>
              <a:buFont typeface="Calibri"/>
              <a:buNone/>
            </a:pPr>
            <a:r>
              <a:rPr b="1" lang="fr-FR" sz="3100">
                <a:solidFill>
                  <a:srgbClr val="FFFFFF"/>
                </a:solidFill>
              </a:rPr>
              <a:t>Dispositif d'installation du public</a:t>
            </a:r>
            <a:endParaRPr sz="3100">
              <a:solidFill>
                <a:srgbClr val="FFFFFF"/>
              </a:solidFill>
            </a:endParaRPr>
          </a:p>
        </p:txBody>
      </p:sp>
      <p:sp>
        <p:nvSpPr>
          <p:cNvPr id="235" name="Google Shape;235;p16"/>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36" name="Google Shape;236;p16"/>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500"/>
              <a:buNone/>
            </a:pPr>
            <a:r>
              <a:rPr b="1" lang="fr-FR" sz="1500"/>
              <a:t>Les tribunes et gradins démontables </a:t>
            </a:r>
            <a:endParaRPr/>
          </a:p>
          <a:p>
            <a:pPr indent="-342900" lvl="0" marL="342900" rtl="0" algn="l">
              <a:lnSpc>
                <a:spcPct val="90000"/>
              </a:lnSpc>
              <a:spcBef>
                <a:spcPts val="300"/>
              </a:spcBef>
              <a:spcAft>
                <a:spcPts val="0"/>
              </a:spcAft>
              <a:buClr>
                <a:schemeClr val="dk1"/>
              </a:buClr>
              <a:buSzPts val="1500"/>
              <a:buNone/>
            </a:pPr>
            <a:r>
              <a:t/>
            </a:r>
            <a:endParaRPr b="1" sz="1500"/>
          </a:p>
          <a:p>
            <a:pPr indent="-342900" lvl="0" marL="342900" rtl="0" algn="l">
              <a:lnSpc>
                <a:spcPct val="90000"/>
              </a:lnSpc>
              <a:spcBef>
                <a:spcPts val="300"/>
              </a:spcBef>
              <a:spcAft>
                <a:spcPts val="0"/>
              </a:spcAft>
              <a:buClr>
                <a:schemeClr val="dk1"/>
              </a:buClr>
              <a:buSzPts val="1500"/>
              <a:buNone/>
            </a:pPr>
            <a:r>
              <a:t/>
            </a:r>
            <a:endParaRPr b="1" sz="1500"/>
          </a:p>
          <a:p>
            <a:pPr indent="-342900" lvl="0" marL="342900" rtl="0" algn="l">
              <a:lnSpc>
                <a:spcPct val="90000"/>
              </a:lnSpc>
              <a:spcBef>
                <a:spcPts val="300"/>
              </a:spcBef>
              <a:spcAft>
                <a:spcPts val="0"/>
              </a:spcAft>
              <a:buClr>
                <a:schemeClr val="dk1"/>
              </a:buClr>
              <a:buSzPts val="1500"/>
              <a:buChar char="•"/>
            </a:pPr>
            <a:r>
              <a:rPr lang="fr-FR" sz="1500"/>
              <a:t>L'organisateur de la manifestation fait procéder au contrôle technique du montage des installations provisoires (bureau de contrôle ou technicien compétent, suivant la catégorie). Le contrôle technique porte sur la solidité des éléments composant l'installation et leur montage, sur l'adaptation de l'installation au sol ainsi que sur la sécurité des personnes liée à la solidité des installations provisoires.</a:t>
            </a:r>
            <a:br>
              <a:rPr lang="fr-FR" sz="1500"/>
            </a:br>
            <a:br>
              <a:rPr lang="fr-FR" sz="1500"/>
            </a:br>
            <a:endParaRPr sz="1500"/>
          </a:p>
          <a:p>
            <a:pPr indent="-342900" lvl="0" marL="342900" rtl="0" algn="l">
              <a:lnSpc>
                <a:spcPct val="90000"/>
              </a:lnSpc>
              <a:spcBef>
                <a:spcPts val="300"/>
              </a:spcBef>
              <a:spcAft>
                <a:spcPts val="0"/>
              </a:spcAft>
              <a:buClr>
                <a:schemeClr val="dk1"/>
              </a:buClr>
              <a:buSzPts val="1500"/>
              <a:buChar char="•"/>
            </a:pPr>
            <a:r>
              <a:rPr lang="fr-FR" sz="1500"/>
              <a:t>Les dessous des gradins doivent être débarrassés de tout dépôt de matières combustibles. Ils doivent être rendus inutilisables et inaccessibles au public par une cloison extérieure en matériaux de catégorie M3 (grillage métallique ...) ne comportant que des ouvertures de visite.</a:t>
            </a:r>
            <a:br>
              <a:rPr lang="fr-FR" sz="1500"/>
            </a:br>
            <a:br>
              <a:rPr lang="fr-FR" sz="1500"/>
            </a:br>
            <a:endParaRPr sz="1500"/>
          </a:p>
          <a:p>
            <a:pPr indent="-342900" lvl="0" marL="342900" rtl="0" algn="l">
              <a:lnSpc>
                <a:spcPct val="90000"/>
              </a:lnSpc>
              <a:spcBef>
                <a:spcPts val="300"/>
              </a:spcBef>
              <a:spcAft>
                <a:spcPts val="0"/>
              </a:spcAft>
              <a:buClr>
                <a:schemeClr val="dk1"/>
              </a:buClr>
              <a:buSzPts val="1500"/>
              <a:buChar char="•"/>
            </a:pPr>
            <a:r>
              <a:rPr lang="fr-FR" sz="1500"/>
              <a:t>Si ces dessous ont une superficie supérieure à 100 mètres carrés, ils doivent être divisés en cellules d'une superficie maximale de 100 mètres carrés par des cloisonnements en matériaux de catégorie M1. </a:t>
            </a:r>
            <a:br>
              <a:rPr lang="fr-FR" sz="1500"/>
            </a:br>
            <a:r>
              <a:rPr lang="fr-FR" sz="1500"/>
              <a:t>(CCH AM 17)</a:t>
            </a:r>
            <a:endParaRPr/>
          </a:p>
        </p:txBody>
      </p:sp>
      <p:sp>
        <p:nvSpPr>
          <p:cNvPr id="237" name="Google Shape;237;p16"/>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41" name="Shape 241"/>
        <p:cNvGrpSpPr/>
        <p:nvPr/>
      </p:nvGrpSpPr>
      <p:grpSpPr>
        <a:xfrm>
          <a:off x="0" y="0"/>
          <a:ext cx="0" cy="0"/>
          <a:chOff x="0" y="0"/>
          <a:chExt cx="0" cy="0"/>
        </a:xfrm>
      </p:grpSpPr>
      <p:sp>
        <p:nvSpPr>
          <p:cNvPr id="242" name="Google Shape;242;p17"/>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3" name="Google Shape;243;p17"/>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4" name="Google Shape;244;p17"/>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3100"/>
              <a:buFont typeface="Calibri"/>
              <a:buNone/>
            </a:pPr>
            <a:r>
              <a:rPr b="1" lang="fr-FR" sz="3100">
                <a:solidFill>
                  <a:srgbClr val="FFFFFF"/>
                </a:solidFill>
              </a:rPr>
              <a:t>Dispositif d'installation du public</a:t>
            </a:r>
            <a:endParaRPr sz="3100">
              <a:solidFill>
                <a:srgbClr val="FFFFFF"/>
              </a:solidFill>
            </a:endParaRPr>
          </a:p>
        </p:txBody>
      </p:sp>
      <p:sp>
        <p:nvSpPr>
          <p:cNvPr id="245" name="Google Shape;245;p17"/>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46" name="Google Shape;246;p17"/>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300"/>
              <a:buNone/>
            </a:pPr>
            <a:r>
              <a:rPr b="1" lang="fr-FR" sz="1300"/>
              <a:t>Les sièges</a:t>
            </a:r>
            <a:endParaRPr/>
          </a:p>
          <a:p>
            <a:pPr indent="-342900" lvl="0" marL="342900" rtl="0" algn="l">
              <a:lnSpc>
                <a:spcPct val="90000"/>
              </a:lnSpc>
              <a:spcBef>
                <a:spcPts val="260"/>
              </a:spcBef>
              <a:spcAft>
                <a:spcPts val="0"/>
              </a:spcAft>
              <a:buClr>
                <a:schemeClr val="dk1"/>
              </a:buClr>
              <a:buSzPts val="1300"/>
              <a:buNone/>
            </a:pPr>
            <a:r>
              <a:rPr b="1" lang="fr-FR" sz="1300"/>
              <a:t>Dans tous les ERP, lorsque des rangées de sièges sont constituées, elles doivent être réalisées conformément aux dispositions suivantes :</a:t>
            </a:r>
            <a:r>
              <a:rPr lang="fr-FR" sz="1300"/>
              <a:t> chaque rangée doit comporter seize sièges au maximum entre deux circulations, ou huit entre une circulation et une paroi. De plus, une des dispositions suivantes doit être respectée : </a:t>
            </a:r>
            <a:endParaRPr/>
          </a:p>
          <a:p>
            <a:pPr indent="-342900" lvl="0" marL="342900" rtl="0" algn="l">
              <a:lnSpc>
                <a:spcPct val="90000"/>
              </a:lnSpc>
              <a:spcBef>
                <a:spcPts val="260"/>
              </a:spcBef>
              <a:spcAft>
                <a:spcPts val="0"/>
              </a:spcAft>
              <a:buClr>
                <a:schemeClr val="dk1"/>
              </a:buClr>
              <a:buSzPts val="1300"/>
              <a:buNone/>
            </a:pPr>
            <a:r>
              <a:rPr lang="fr-FR" sz="1300"/>
              <a:t>		chaque siège est fixé au sol ;</a:t>
            </a:r>
            <a:endParaRPr/>
          </a:p>
          <a:p>
            <a:pPr indent="-342900" lvl="0" marL="342900" rtl="0" algn="l">
              <a:lnSpc>
                <a:spcPct val="90000"/>
              </a:lnSpc>
              <a:spcBef>
                <a:spcPts val="260"/>
              </a:spcBef>
              <a:spcAft>
                <a:spcPts val="0"/>
              </a:spcAft>
              <a:buClr>
                <a:schemeClr val="dk1"/>
              </a:buClr>
              <a:buSzPts val="1300"/>
              <a:buNone/>
            </a:pPr>
            <a:r>
              <a:rPr lang="fr-FR" sz="1300"/>
              <a:t>		les sièges sont rendus solidaires par rangée, chaque rangée étant fixée au sol ou aux parois à ses 	extrémités ;</a:t>
            </a:r>
            <a:endParaRPr/>
          </a:p>
          <a:p>
            <a:pPr indent="-342900" lvl="0" marL="342900" rtl="0" algn="l">
              <a:lnSpc>
                <a:spcPct val="90000"/>
              </a:lnSpc>
              <a:spcBef>
                <a:spcPts val="260"/>
              </a:spcBef>
              <a:spcAft>
                <a:spcPts val="0"/>
              </a:spcAft>
              <a:buClr>
                <a:schemeClr val="dk1"/>
              </a:buClr>
              <a:buSzPts val="1300"/>
              <a:buNone/>
            </a:pPr>
            <a:r>
              <a:rPr lang="fr-FR" sz="1300"/>
              <a:t>		Les sièges sont rendus solidaires par rangée, chaque rangée étant reliée de façon rigide aux rangées	 voisines de manière à former des blocs difficiles à renverser ou à déplacer (CCH AM18).</a:t>
            </a:r>
            <a:endParaRPr/>
          </a:p>
          <a:p>
            <a:pPr indent="-342900" lvl="0" marL="342900" rtl="0" algn="l">
              <a:lnSpc>
                <a:spcPct val="90000"/>
              </a:lnSpc>
              <a:spcBef>
                <a:spcPts val="260"/>
              </a:spcBef>
              <a:spcAft>
                <a:spcPts val="0"/>
              </a:spcAft>
              <a:buClr>
                <a:schemeClr val="dk1"/>
              </a:buClr>
              <a:buSzPts val="1300"/>
              <a:buNone/>
            </a:pPr>
            <a:r>
              <a:t/>
            </a:r>
            <a:endParaRPr b="1" sz="1300"/>
          </a:p>
          <a:p>
            <a:pPr indent="-342900" lvl="0" marL="342900" rtl="0" algn="l">
              <a:lnSpc>
                <a:spcPct val="90000"/>
              </a:lnSpc>
              <a:spcBef>
                <a:spcPts val="260"/>
              </a:spcBef>
              <a:spcAft>
                <a:spcPts val="0"/>
              </a:spcAft>
              <a:buClr>
                <a:schemeClr val="dk1"/>
              </a:buClr>
              <a:buSzPts val="1300"/>
              <a:buNone/>
            </a:pPr>
            <a:r>
              <a:rPr b="1" lang="fr-FR" sz="1300"/>
              <a:t>Dans chaque type d'ERP, des dispositions particulières sont à respecter :</a:t>
            </a:r>
            <a:r>
              <a:rPr lang="fr-FR" sz="1300"/>
              <a:t> </a:t>
            </a:r>
            <a:br>
              <a:rPr lang="fr-FR" sz="1300"/>
            </a:br>
            <a:r>
              <a:rPr lang="fr-FR" sz="1300"/>
              <a:t>exemple pour les salles de spectacle :</a:t>
            </a:r>
            <a:endParaRPr/>
          </a:p>
          <a:p>
            <a:pPr indent="-342900" lvl="0" marL="342900" rtl="0" algn="l">
              <a:lnSpc>
                <a:spcPct val="90000"/>
              </a:lnSpc>
              <a:spcBef>
                <a:spcPts val="260"/>
              </a:spcBef>
              <a:spcAft>
                <a:spcPts val="0"/>
              </a:spcAft>
              <a:buClr>
                <a:schemeClr val="dk1"/>
              </a:buClr>
              <a:buSzPts val="1300"/>
              <a:buNone/>
            </a:pPr>
            <a:r>
              <a:rPr lang="fr-FR" sz="1300"/>
              <a:t>	L’espacement entre rangées doit permettre le passage libre, en position verticale, d’un gabarit de 0,35 m de front, de 1,20 m de hauteur (CCH L28).</a:t>
            </a:r>
            <a:endParaRPr/>
          </a:p>
          <a:p>
            <a:pPr indent="-342900" lvl="0" marL="342900" rtl="0" algn="l">
              <a:lnSpc>
                <a:spcPct val="90000"/>
              </a:lnSpc>
              <a:spcBef>
                <a:spcPts val="260"/>
              </a:spcBef>
              <a:spcAft>
                <a:spcPts val="0"/>
              </a:spcAft>
              <a:buClr>
                <a:schemeClr val="dk1"/>
              </a:buClr>
              <a:buSzPts val="1300"/>
              <a:buNone/>
            </a:pPr>
            <a:r>
              <a:rPr lang="fr-FR" sz="1300"/>
              <a:t>	Les sièges mobiles sont interdits dans la salle (CCH L29).</a:t>
            </a:r>
            <a:endParaRPr/>
          </a:p>
          <a:p>
            <a:pPr indent="-342900" lvl="0" marL="342900" rtl="0" algn="l">
              <a:lnSpc>
                <a:spcPct val="90000"/>
              </a:lnSpc>
              <a:spcBef>
                <a:spcPts val="260"/>
              </a:spcBef>
              <a:spcAft>
                <a:spcPts val="0"/>
              </a:spcAft>
              <a:buClr>
                <a:schemeClr val="dk1"/>
              </a:buClr>
              <a:buSzPts val="1300"/>
              <a:buNone/>
            </a:pPr>
            <a:r>
              <a:rPr lang="fr-FR" sz="1300"/>
              <a:t>	Dans les lieux équipés en fixe, certaines conditions permettent de placer jusqu’à 50 sièges entre 2 circulations (CCH L28).</a:t>
            </a:r>
            <a:endParaRPr/>
          </a:p>
          <a:p>
            <a:pPr indent="-342900" lvl="0" marL="342900" rtl="0" algn="l">
              <a:lnSpc>
                <a:spcPct val="90000"/>
              </a:lnSpc>
              <a:spcBef>
                <a:spcPts val="260"/>
              </a:spcBef>
              <a:spcAft>
                <a:spcPts val="0"/>
              </a:spcAft>
              <a:buClr>
                <a:schemeClr val="dk1"/>
              </a:buClr>
              <a:buSzPts val="1300"/>
              <a:buNone/>
            </a:pPr>
            <a:r>
              <a:t/>
            </a:r>
            <a:endParaRPr b="1" sz="1300"/>
          </a:p>
          <a:p>
            <a:pPr indent="-342900" lvl="0" marL="342900" rtl="0" algn="l">
              <a:lnSpc>
                <a:spcPct val="90000"/>
              </a:lnSpc>
              <a:spcBef>
                <a:spcPts val="260"/>
              </a:spcBef>
              <a:spcAft>
                <a:spcPts val="0"/>
              </a:spcAft>
              <a:buClr>
                <a:schemeClr val="dk1"/>
              </a:buClr>
              <a:buSzPts val="1300"/>
              <a:buNone/>
            </a:pPr>
            <a:r>
              <a:rPr b="1" lang="fr-FR" sz="1300"/>
              <a:t>Les bancs</a:t>
            </a:r>
            <a:endParaRPr/>
          </a:p>
          <a:p>
            <a:pPr indent="-342900" lvl="0" marL="342900" rtl="0" algn="l">
              <a:lnSpc>
                <a:spcPct val="90000"/>
              </a:lnSpc>
              <a:spcBef>
                <a:spcPts val="260"/>
              </a:spcBef>
              <a:spcAft>
                <a:spcPts val="0"/>
              </a:spcAft>
              <a:buClr>
                <a:schemeClr val="dk1"/>
              </a:buClr>
              <a:buSzPts val="1300"/>
              <a:buNone/>
            </a:pPr>
            <a:r>
              <a:rPr b="1" lang="fr-FR" sz="1300"/>
              <a:t>	Il faut compter une occupation de 50 cm pour une personne. La législation est la même que pour les sièges.</a:t>
            </a:r>
            <a:r>
              <a:rPr lang="fr-FR" sz="1300"/>
              <a:t> Pour les établissements de plein air, le maximum entre deux circulations est de 40 places et de 20 places entre une circulation et une paroi (CCH PA9).</a:t>
            </a:r>
            <a:endParaRPr/>
          </a:p>
        </p:txBody>
      </p:sp>
      <p:sp>
        <p:nvSpPr>
          <p:cNvPr id="247" name="Google Shape;247;p17"/>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51" name="Shape 251"/>
        <p:cNvGrpSpPr/>
        <p:nvPr/>
      </p:nvGrpSpPr>
      <p:grpSpPr>
        <a:xfrm>
          <a:off x="0" y="0"/>
          <a:ext cx="0" cy="0"/>
          <a:chOff x="0" y="0"/>
          <a:chExt cx="0" cy="0"/>
        </a:xfrm>
      </p:grpSpPr>
      <p:sp>
        <p:nvSpPr>
          <p:cNvPr id="252" name="Google Shape;252;p18"/>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3" name="Google Shape;253;p18"/>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4" name="Google Shape;254;p18"/>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3100"/>
              <a:buFont typeface="Calibri"/>
              <a:buNone/>
            </a:pPr>
            <a:r>
              <a:rPr b="1" lang="fr-FR" sz="3100">
                <a:solidFill>
                  <a:srgbClr val="FFFFFF"/>
                </a:solidFill>
              </a:rPr>
              <a:t>Dispositif d'installation du public</a:t>
            </a:r>
            <a:endParaRPr sz="3100">
              <a:solidFill>
                <a:srgbClr val="FFFFFF"/>
              </a:solidFill>
            </a:endParaRPr>
          </a:p>
        </p:txBody>
      </p:sp>
      <p:sp>
        <p:nvSpPr>
          <p:cNvPr id="255" name="Google Shape;255;p18"/>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6" name="Google Shape;256;p18"/>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500"/>
              <a:buNone/>
            </a:pPr>
            <a:r>
              <a:rPr b="1" lang="fr-FR" sz="1500"/>
              <a:t>Les tribunes et gradins démontables </a:t>
            </a:r>
            <a:endParaRPr/>
          </a:p>
          <a:p>
            <a:pPr indent="-342900" lvl="0" marL="342900" rtl="0" algn="l">
              <a:lnSpc>
                <a:spcPct val="90000"/>
              </a:lnSpc>
              <a:spcBef>
                <a:spcPts val="300"/>
              </a:spcBef>
              <a:spcAft>
                <a:spcPts val="0"/>
              </a:spcAft>
              <a:buClr>
                <a:schemeClr val="dk1"/>
              </a:buClr>
              <a:buSzPts val="1500"/>
              <a:buNone/>
            </a:pPr>
            <a:r>
              <a:rPr b="1" lang="fr-FR" sz="1500"/>
              <a:t>(NF EN 13200) (CCH AM17, L3, L26, PA2, PA5)</a:t>
            </a:r>
            <a:endParaRPr sz="1500"/>
          </a:p>
          <a:p>
            <a:pPr indent="-342900" lvl="0" marL="342900" rtl="0" algn="l">
              <a:lnSpc>
                <a:spcPct val="90000"/>
              </a:lnSpc>
              <a:spcBef>
                <a:spcPts val="300"/>
              </a:spcBef>
              <a:spcAft>
                <a:spcPts val="0"/>
              </a:spcAft>
              <a:buClr>
                <a:schemeClr val="dk1"/>
              </a:buClr>
              <a:buSzPts val="1500"/>
              <a:buNone/>
            </a:pPr>
            <a:r>
              <a:rPr b="1" lang="fr-FR" sz="1500"/>
              <a:t>Pour la rédaction du dossier de sécurité et la préparation de la manifestation, il est utile d’établir un cahier des charges spécifiant les points suivants :</a:t>
            </a:r>
            <a:endParaRPr sz="1500"/>
          </a:p>
          <a:p>
            <a:pPr indent="-342900" lvl="0" marL="342900" rtl="0" algn="l">
              <a:lnSpc>
                <a:spcPct val="90000"/>
              </a:lnSpc>
              <a:spcBef>
                <a:spcPts val="300"/>
              </a:spcBef>
              <a:spcAft>
                <a:spcPts val="0"/>
              </a:spcAft>
              <a:buClr>
                <a:schemeClr val="dk1"/>
              </a:buClr>
              <a:buSzPts val="1500"/>
              <a:buNone/>
            </a:pPr>
            <a:r>
              <a:rPr lang="fr-FR" sz="1500"/>
              <a:t>	</a:t>
            </a:r>
            <a:endParaRPr/>
          </a:p>
          <a:p>
            <a:pPr indent="-342900" lvl="0" marL="342900" rtl="0" algn="l">
              <a:lnSpc>
                <a:spcPct val="90000"/>
              </a:lnSpc>
              <a:spcBef>
                <a:spcPts val="300"/>
              </a:spcBef>
              <a:spcAft>
                <a:spcPts val="0"/>
              </a:spcAft>
              <a:buClr>
                <a:schemeClr val="dk1"/>
              </a:buClr>
              <a:buSzPts val="1500"/>
              <a:buNone/>
            </a:pPr>
            <a:r>
              <a:rPr lang="fr-FR" sz="1500"/>
              <a:t>	- type d’activité prévue,</a:t>
            </a:r>
            <a:endParaRPr/>
          </a:p>
          <a:p>
            <a:pPr indent="-342900" lvl="0" marL="342900" rtl="0" algn="l">
              <a:lnSpc>
                <a:spcPct val="90000"/>
              </a:lnSpc>
              <a:spcBef>
                <a:spcPts val="300"/>
              </a:spcBef>
              <a:spcAft>
                <a:spcPts val="0"/>
              </a:spcAft>
              <a:buClr>
                <a:schemeClr val="dk1"/>
              </a:buClr>
              <a:buSzPts val="1500"/>
              <a:buNone/>
            </a:pPr>
            <a:r>
              <a:rPr lang="fr-FR" sz="1500"/>
              <a:t>	- nombre de places souhaitées,</a:t>
            </a:r>
            <a:endParaRPr/>
          </a:p>
          <a:p>
            <a:pPr indent="-342900" lvl="0" marL="342900" rtl="0" algn="l">
              <a:lnSpc>
                <a:spcPct val="90000"/>
              </a:lnSpc>
              <a:spcBef>
                <a:spcPts val="300"/>
              </a:spcBef>
              <a:spcAft>
                <a:spcPts val="0"/>
              </a:spcAft>
              <a:buClr>
                <a:schemeClr val="dk1"/>
              </a:buClr>
              <a:buSzPts val="1500"/>
              <a:buNone/>
            </a:pPr>
            <a:r>
              <a:rPr lang="fr-FR" sz="1500"/>
              <a:t>	- position des dégagements,</a:t>
            </a:r>
            <a:endParaRPr/>
          </a:p>
          <a:p>
            <a:pPr indent="-342900" lvl="0" marL="342900" rtl="0" algn="l">
              <a:lnSpc>
                <a:spcPct val="90000"/>
              </a:lnSpc>
              <a:spcBef>
                <a:spcPts val="300"/>
              </a:spcBef>
              <a:spcAft>
                <a:spcPts val="0"/>
              </a:spcAft>
              <a:buClr>
                <a:schemeClr val="dk1"/>
              </a:buClr>
              <a:buSzPts val="1500"/>
              <a:buNone/>
            </a:pPr>
            <a:r>
              <a:rPr lang="fr-FR" sz="1500"/>
              <a:t>	- accès des spectateurs,</a:t>
            </a:r>
            <a:endParaRPr/>
          </a:p>
          <a:p>
            <a:pPr indent="-342900" lvl="0" marL="342900" rtl="0" algn="l">
              <a:lnSpc>
                <a:spcPct val="90000"/>
              </a:lnSpc>
              <a:spcBef>
                <a:spcPts val="300"/>
              </a:spcBef>
              <a:spcAft>
                <a:spcPts val="0"/>
              </a:spcAft>
              <a:buClr>
                <a:schemeClr val="dk1"/>
              </a:buClr>
              <a:buSzPts val="1500"/>
              <a:buNone/>
            </a:pPr>
            <a:r>
              <a:rPr lang="fr-FR" sz="1500"/>
              <a:t>	- position du gradin dans l’espace : un plan à l’échelle sera le bienvenu,</a:t>
            </a:r>
            <a:endParaRPr/>
          </a:p>
          <a:p>
            <a:pPr indent="-342900" lvl="0" marL="342900" rtl="0" algn="l">
              <a:lnSpc>
                <a:spcPct val="90000"/>
              </a:lnSpc>
              <a:spcBef>
                <a:spcPts val="300"/>
              </a:spcBef>
              <a:spcAft>
                <a:spcPts val="0"/>
              </a:spcAft>
              <a:buClr>
                <a:schemeClr val="dk1"/>
              </a:buClr>
              <a:buSzPts val="1500"/>
              <a:buNone/>
            </a:pPr>
            <a:r>
              <a:rPr lang="fr-FR" sz="1500"/>
              <a:t>	- montage en intérieur ou en extérieur,</a:t>
            </a:r>
            <a:endParaRPr/>
          </a:p>
          <a:p>
            <a:pPr indent="-342900" lvl="0" marL="342900" rtl="0" algn="l">
              <a:lnSpc>
                <a:spcPct val="90000"/>
              </a:lnSpc>
              <a:spcBef>
                <a:spcPts val="300"/>
              </a:spcBef>
              <a:spcAft>
                <a:spcPts val="0"/>
              </a:spcAft>
              <a:buClr>
                <a:schemeClr val="dk1"/>
              </a:buClr>
              <a:buSzPts val="1500"/>
              <a:buNone/>
            </a:pPr>
            <a:r>
              <a:rPr lang="fr-FR" sz="1500"/>
              <a:t>	- planéité du sol, très importante, en particulier dans les lieux extérieurs,</a:t>
            </a:r>
            <a:endParaRPr/>
          </a:p>
          <a:p>
            <a:pPr indent="-342900" lvl="0" marL="342900" rtl="0" algn="l">
              <a:lnSpc>
                <a:spcPct val="90000"/>
              </a:lnSpc>
              <a:spcBef>
                <a:spcPts val="300"/>
              </a:spcBef>
              <a:spcAft>
                <a:spcPts val="0"/>
              </a:spcAft>
              <a:buClr>
                <a:schemeClr val="dk1"/>
              </a:buClr>
              <a:buSzPts val="1500"/>
              <a:buNone/>
            </a:pPr>
            <a:r>
              <a:rPr lang="fr-FR" sz="1500"/>
              <a:t>	- détermination des charges admissibles du sol,</a:t>
            </a:r>
            <a:endParaRPr/>
          </a:p>
          <a:p>
            <a:pPr indent="-342900" lvl="0" marL="342900" rtl="0" algn="l">
              <a:lnSpc>
                <a:spcPct val="90000"/>
              </a:lnSpc>
              <a:spcBef>
                <a:spcPts val="300"/>
              </a:spcBef>
              <a:spcAft>
                <a:spcPts val="0"/>
              </a:spcAft>
              <a:buClr>
                <a:schemeClr val="dk1"/>
              </a:buClr>
              <a:buSzPts val="1500"/>
              <a:buNone/>
            </a:pPr>
            <a:r>
              <a:rPr lang="fr-FR" sz="1500"/>
              <a:t>	- type d’ERP selon le règlement de sécurité,</a:t>
            </a:r>
            <a:endParaRPr/>
          </a:p>
          <a:p>
            <a:pPr indent="-342900" lvl="0" marL="342900" rtl="0" algn="l">
              <a:lnSpc>
                <a:spcPct val="90000"/>
              </a:lnSpc>
              <a:spcBef>
                <a:spcPts val="300"/>
              </a:spcBef>
              <a:spcAft>
                <a:spcPts val="0"/>
              </a:spcAft>
              <a:buClr>
                <a:schemeClr val="dk1"/>
              </a:buClr>
              <a:buSzPts val="1500"/>
              <a:buNone/>
            </a:pPr>
            <a:r>
              <a:rPr lang="fr-FR" sz="1500"/>
              <a:t>	- type de sièges,</a:t>
            </a:r>
            <a:endParaRPr/>
          </a:p>
          <a:p>
            <a:pPr indent="-342900" lvl="0" marL="342900" rtl="0" algn="l">
              <a:lnSpc>
                <a:spcPct val="90000"/>
              </a:lnSpc>
              <a:spcBef>
                <a:spcPts val="300"/>
              </a:spcBef>
              <a:spcAft>
                <a:spcPts val="0"/>
              </a:spcAft>
              <a:buClr>
                <a:schemeClr val="dk1"/>
              </a:buClr>
              <a:buSzPts val="1500"/>
              <a:buNone/>
            </a:pPr>
            <a:r>
              <a:rPr lang="fr-FR" sz="1500"/>
              <a:t>	au besoin, le passage d'un bureau de contrôle.</a:t>
            </a:r>
            <a:endParaRPr/>
          </a:p>
          <a:p>
            <a:pPr indent="-247650" lvl="0" marL="342900" rtl="0" algn="l">
              <a:lnSpc>
                <a:spcPct val="90000"/>
              </a:lnSpc>
              <a:spcBef>
                <a:spcPts val="300"/>
              </a:spcBef>
              <a:spcAft>
                <a:spcPts val="0"/>
              </a:spcAft>
              <a:buClr>
                <a:schemeClr val="dk1"/>
              </a:buClr>
              <a:buSzPts val="1500"/>
              <a:buNone/>
            </a:pPr>
            <a:r>
              <a:t/>
            </a:r>
            <a:endParaRPr sz="1500"/>
          </a:p>
        </p:txBody>
      </p:sp>
      <p:sp>
        <p:nvSpPr>
          <p:cNvPr id="257" name="Google Shape;257;p18"/>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61" name="Shape 261"/>
        <p:cNvGrpSpPr/>
        <p:nvPr/>
      </p:nvGrpSpPr>
      <p:grpSpPr>
        <a:xfrm>
          <a:off x="0" y="0"/>
          <a:ext cx="0" cy="0"/>
          <a:chOff x="0" y="0"/>
          <a:chExt cx="0" cy="0"/>
        </a:xfrm>
      </p:grpSpPr>
      <p:sp>
        <p:nvSpPr>
          <p:cNvPr id="262" name="Google Shape;262;p19"/>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3" name="Google Shape;263;p19"/>
          <p:cNvSpPr/>
          <p:nvPr/>
        </p:nvSpPr>
        <p:spPr>
          <a:xfrm>
            <a:off x="0" y="0"/>
            <a:ext cx="9144000" cy="68580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64" name="Google Shape;264;p19"/>
          <p:cNvSpPr/>
          <p:nvPr/>
        </p:nvSpPr>
        <p:spPr>
          <a:xfrm>
            <a:off x="2077107" y="220196"/>
            <a:ext cx="7066893" cy="6637806"/>
          </a:xfrm>
          <a:custGeom>
            <a:rect b="b" l="l" r="r" t="t"/>
            <a:pathLst>
              <a:path extrusionOk="0" h="5770597" w="8191500">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Calibri"/>
              <a:ea typeface="Calibri"/>
              <a:cs typeface="Calibri"/>
              <a:sym typeface="Calibri"/>
            </a:endParaRPr>
          </a:p>
        </p:txBody>
      </p:sp>
      <p:sp>
        <p:nvSpPr>
          <p:cNvPr id="265" name="Google Shape;265;p19"/>
          <p:cNvSpPr/>
          <p:nvPr/>
        </p:nvSpPr>
        <p:spPr>
          <a:xfrm>
            <a:off x="1657350" y="2099696"/>
            <a:ext cx="1456680" cy="1889551"/>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Calibri"/>
              <a:ea typeface="Calibri"/>
              <a:cs typeface="Calibri"/>
              <a:sym typeface="Calibri"/>
            </a:endParaRPr>
          </a:p>
        </p:txBody>
      </p:sp>
      <p:sp>
        <p:nvSpPr>
          <p:cNvPr id="266" name="Google Shape;266;p19"/>
          <p:cNvSpPr/>
          <p:nvPr/>
        </p:nvSpPr>
        <p:spPr>
          <a:xfrm rot="-3079828">
            <a:off x="836384" y="1866059"/>
            <a:ext cx="2987899" cy="2240924"/>
          </a:xfrm>
          <a:prstGeom prst="arc">
            <a:avLst>
              <a:gd fmla="val 14455503" name="adj1"/>
              <a:gd fmla="val 227775" name="adj2"/>
            </a:avLst>
          </a:prstGeom>
          <a:noFill/>
          <a:ln cap="rnd" cmpd="sng" w="127000">
            <a:solidFill>
              <a:schemeClr val="accent4"/>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67" name="Google Shape;267;p19"/>
          <p:cNvSpPr txBox="1"/>
          <p:nvPr>
            <p:ph type="title"/>
          </p:nvPr>
        </p:nvSpPr>
        <p:spPr>
          <a:xfrm>
            <a:off x="3028950" y="1939159"/>
            <a:ext cx="5733470" cy="2751086"/>
          </a:xfrm>
          <a:prstGeom prst="rect">
            <a:avLst/>
          </a:prstGeom>
          <a:noFill/>
          <a:ln>
            <a:noFill/>
          </a:ln>
        </p:spPr>
        <p:txBody>
          <a:bodyPr anchorCtr="0" anchor="b" bIns="45700" lIns="91425" spcFirstLastPara="1" rIns="91425" wrap="square" tIns="45700">
            <a:normAutofit/>
          </a:bodyPr>
          <a:lstStyle/>
          <a:p>
            <a:pPr indent="0" lvl="0" marL="0" rtl="0" algn="r">
              <a:lnSpc>
                <a:spcPct val="90000"/>
              </a:lnSpc>
              <a:spcBef>
                <a:spcPts val="0"/>
              </a:spcBef>
              <a:spcAft>
                <a:spcPts val="0"/>
              </a:spcAft>
              <a:buClr>
                <a:schemeClr val="dk1"/>
              </a:buClr>
              <a:buSzPts val="4700"/>
              <a:buFont typeface="Calibri"/>
              <a:buNone/>
            </a:pPr>
            <a:r>
              <a:rPr b="1" lang="fr-FR" sz="4700">
                <a:solidFill>
                  <a:schemeClr val="dk1"/>
                </a:solidFill>
                <a:latin typeface="Calibri"/>
                <a:ea typeface="Calibri"/>
                <a:cs typeface="Calibri"/>
                <a:sym typeface="Calibri"/>
              </a:rPr>
              <a:t> Les dégagements et les issues de secours</a:t>
            </a:r>
            <a:br>
              <a:rPr b="1" lang="fr-FR" sz="4700">
                <a:solidFill>
                  <a:schemeClr val="dk1"/>
                </a:solidFill>
                <a:latin typeface="Calibri"/>
                <a:ea typeface="Calibri"/>
                <a:cs typeface="Calibri"/>
                <a:sym typeface="Calibri"/>
              </a:rPr>
            </a:br>
            <a:r>
              <a:rPr b="1" lang="fr-FR" sz="4700">
                <a:solidFill>
                  <a:schemeClr val="dk1"/>
                </a:solidFill>
                <a:latin typeface="Calibri"/>
                <a:ea typeface="Calibri"/>
                <a:cs typeface="Calibri"/>
                <a:sym typeface="Calibri"/>
              </a:rPr>
              <a:t>(CCH CO 34, CO 35, CO 45, CTS 10 )</a:t>
            </a:r>
            <a:endParaRPr sz="4700">
              <a:solidFill>
                <a:schemeClr val="dk1"/>
              </a:solidFill>
              <a:latin typeface="Calibri"/>
              <a:ea typeface="Calibri"/>
              <a:cs typeface="Calibri"/>
              <a:sym typeface="Calibri"/>
            </a:endParaRPr>
          </a:p>
        </p:txBody>
      </p:sp>
      <p:sp>
        <p:nvSpPr>
          <p:cNvPr id="268" name="Google Shape;268;p19"/>
          <p:cNvSpPr txBox="1"/>
          <p:nvPr>
            <p:ph idx="11" type="ftr"/>
          </p:nvPr>
        </p:nvSpPr>
        <p:spPr>
          <a:xfrm>
            <a:off x="2574234" y="6356350"/>
            <a:ext cx="3540816"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solidFill>
                  <a:srgbClr val="888888"/>
                </a:solidFill>
                <a:latin typeface="Calibri"/>
                <a:ea typeface="Calibri"/>
                <a:cs typeface="Calibri"/>
                <a:sym typeface="Calibri"/>
              </a:rPr>
              <a:t>cours agec le théâtre en ordre de marche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500"/>
                                  </p:stCondLst>
                                  <p:childTnLst>
                                    <p:set>
                                      <p:cBhvr>
                                        <p:cTn dur="1" fill="hold">
                                          <p:stCondLst>
                                            <p:cond delay="0"/>
                                          </p:stCondLst>
                                        </p:cTn>
                                        <p:tgtEl>
                                          <p:spTgt spid="267"/>
                                        </p:tgtEl>
                                        <p:attrNameLst>
                                          <p:attrName>style.visibility</p:attrName>
                                        </p:attrNameLst>
                                      </p:cBhvr>
                                      <p:to>
                                        <p:strVal val="visible"/>
                                      </p:to>
                                    </p:set>
                                    <p:animEffect filter="fade" transition="in">
                                      <p:cBhvr>
                                        <p:cTn dur="700"/>
                                        <p:tgtEl>
                                          <p:spTgt spid="26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8" name="Shape 98"/>
        <p:cNvGrpSpPr/>
        <p:nvPr/>
      </p:nvGrpSpPr>
      <p:grpSpPr>
        <a:xfrm>
          <a:off x="0" y="0"/>
          <a:ext cx="0" cy="0"/>
          <a:chOff x="0" y="0"/>
          <a:chExt cx="0" cy="0"/>
        </a:xfrm>
      </p:grpSpPr>
      <p:sp>
        <p:nvSpPr>
          <p:cNvPr id="99" name="Google Shape;99;p2"/>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2"/>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2"/>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400"/>
              <a:buFont typeface="Calibri"/>
              <a:buNone/>
            </a:pPr>
            <a:r>
              <a:rPr b="1" lang="fr-FR">
                <a:solidFill>
                  <a:srgbClr val="FFFFFF"/>
                </a:solidFill>
              </a:rPr>
              <a:t>Textes, lois et normes</a:t>
            </a:r>
            <a:br>
              <a:rPr lang="fr-FR">
                <a:solidFill>
                  <a:srgbClr val="FFFFFF"/>
                </a:solidFill>
              </a:rPr>
            </a:br>
            <a:endParaRPr>
              <a:solidFill>
                <a:srgbClr val="FFFFFF"/>
              </a:solidFill>
            </a:endParaRPr>
          </a:p>
        </p:txBody>
      </p:sp>
      <p:sp>
        <p:nvSpPr>
          <p:cNvPr id="102" name="Google Shape;102;p2"/>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03" name="Google Shape;103;p2"/>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000"/>
              <a:buChar char="•"/>
            </a:pPr>
            <a:r>
              <a:rPr b="1" lang="fr-FR" sz="1000"/>
              <a:t>Textes extraits du règlement du 25/06/80 portant sur la </a:t>
            </a:r>
            <a:endParaRPr/>
          </a:p>
          <a:p>
            <a:pPr indent="-342900" lvl="0" marL="342900" rtl="0" algn="l">
              <a:lnSpc>
                <a:spcPct val="90000"/>
              </a:lnSpc>
              <a:spcBef>
                <a:spcPts val="200"/>
              </a:spcBef>
              <a:spcAft>
                <a:spcPts val="0"/>
              </a:spcAft>
              <a:buClr>
                <a:schemeClr val="dk1"/>
              </a:buClr>
              <a:buSzPts val="1000"/>
              <a:buNone/>
            </a:pPr>
            <a:r>
              <a:t/>
            </a:r>
            <a:endParaRPr sz="1000"/>
          </a:p>
          <a:p>
            <a:pPr indent="-279400" lvl="0" marL="342900" rtl="0" algn="l">
              <a:lnSpc>
                <a:spcPct val="90000"/>
              </a:lnSpc>
              <a:spcBef>
                <a:spcPts val="200"/>
              </a:spcBef>
              <a:spcAft>
                <a:spcPts val="0"/>
              </a:spcAft>
              <a:buClr>
                <a:schemeClr val="dk1"/>
              </a:buClr>
              <a:buSzPts val="1000"/>
              <a:buNone/>
            </a:pPr>
            <a:r>
              <a:t/>
            </a:r>
            <a:endParaRPr b="1" sz="1000"/>
          </a:p>
          <a:p>
            <a:pPr indent="-342900" lvl="0" marL="342900" rtl="0" algn="l">
              <a:lnSpc>
                <a:spcPct val="90000"/>
              </a:lnSpc>
              <a:spcBef>
                <a:spcPts val="200"/>
              </a:spcBef>
              <a:spcAft>
                <a:spcPts val="0"/>
              </a:spcAft>
              <a:buClr>
                <a:schemeClr val="dk1"/>
              </a:buClr>
              <a:buSzPts val="1000"/>
              <a:buChar char="•"/>
            </a:pPr>
            <a:r>
              <a:rPr b="1" lang="fr-FR" sz="1000"/>
              <a:t>L1 à L89 : </a:t>
            </a:r>
            <a:r>
              <a:rPr lang="fr-FR" sz="1000"/>
              <a:t>les salles à usage d’audition, conférences, réunions, spectacles ou à usage multiple.</a:t>
            </a:r>
            <a:endParaRPr/>
          </a:p>
          <a:p>
            <a:pPr indent="-342900" lvl="0" marL="342900" rtl="0" algn="l">
              <a:lnSpc>
                <a:spcPct val="90000"/>
              </a:lnSpc>
              <a:spcBef>
                <a:spcPts val="200"/>
              </a:spcBef>
              <a:spcAft>
                <a:spcPts val="0"/>
              </a:spcAft>
              <a:buClr>
                <a:schemeClr val="dk1"/>
              </a:buClr>
              <a:buSzPts val="1000"/>
              <a:buChar char="•"/>
            </a:pPr>
            <a:r>
              <a:rPr b="1" lang="fr-FR" sz="1000"/>
              <a:t>PA1 et Pa14 :</a:t>
            </a:r>
            <a:r>
              <a:rPr lang="fr-FR" sz="1000"/>
              <a:t> les établissements de plein air.</a:t>
            </a:r>
            <a:endParaRPr/>
          </a:p>
          <a:p>
            <a:pPr indent="-342900" lvl="0" marL="342900" rtl="0" algn="l">
              <a:lnSpc>
                <a:spcPct val="90000"/>
              </a:lnSpc>
              <a:spcBef>
                <a:spcPts val="200"/>
              </a:spcBef>
              <a:spcAft>
                <a:spcPts val="0"/>
              </a:spcAft>
              <a:buClr>
                <a:schemeClr val="dk1"/>
              </a:buClr>
              <a:buSzPts val="1000"/>
              <a:buChar char="•"/>
            </a:pPr>
            <a:r>
              <a:rPr b="1" lang="fr-FR" sz="1000"/>
              <a:t>CTS1 à CTS52 :</a:t>
            </a:r>
            <a:r>
              <a:rPr lang="fr-FR" sz="1000"/>
              <a:t> les établissements de type chapiteaux, tentes et structures.</a:t>
            </a:r>
            <a:endParaRPr/>
          </a:p>
          <a:p>
            <a:pPr indent="-279400" lvl="0" marL="342900" rtl="0" algn="l">
              <a:lnSpc>
                <a:spcPct val="90000"/>
              </a:lnSpc>
              <a:spcBef>
                <a:spcPts val="200"/>
              </a:spcBef>
              <a:spcAft>
                <a:spcPts val="0"/>
              </a:spcAft>
              <a:buClr>
                <a:schemeClr val="dk1"/>
              </a:buClr>
              <a:buSzPts val="1000"/>
              <a:buNone/>
            </a:pPr>
            <a:r>
              <a:t/>
            </a:r>
            <a:endParaRPr sz="1000"/>
          </a:p>
          <a:p>
            <a:pPr indent="-342900" lvl="0" marL="342900" rtl="0" algn="l">
              <a:lnSpc>
                <a:spcPct val="90000"/>
              </a:lnSpc>
              <a:spcBef>
                <a:spcPts val="200"/>
              </a:spcBef>
              <a:spcAft>
                <a:spcPts val="0"/>
              </a:spcAft>
              <a:buClr>
                <a:schemeClr val="dk1"/>
              </a:buClr>
              <a:buSzPts val="1000"/>
              <a:buChar char="•"/>
            </a:pPr>
            <a:r>
              <a:rPr lang="fr-FR" sz="1000"/>
              <a:t>Ainsi que les articles suivants :</a:t>
            </a:r>
            <a:endParaRPr/>
          </a:p>
          <a:p>
            <a:pPr indent="-342900" lvl="0" marL="342900" rtl="0" algn="l">
              <a:lnSpc>
                <a:spcPct val="90000"/>
              </a:lnSpc>
              <a:spcBef>
                <a:spcPts val="200"/>
              </a:spcBef>
              <a:spcAft>
                <a:spcPts val="0"/>
              </a:spcAft>
              <a:buClr>
                <a:schemeClr val="dk1"/>
              </a:buClr>
              <a:buSzPts val="1000"/>
              <a:buChar char="•"/>
            </a:pPr>
            <a:r>
              <a:rPr b="1" lang="fr-FR" sz="1000"/>
              <a:t>GN1 à G 14 :</a:t>
            </a:r>
            <a:r>
              <a:rPr lang="fr-FR" sz="1000"/>
              <a:t> dispositions administratives.</a:t>
            </a:r>
            <a:endParaRPr/>
          </a:p>
          <a:p>
            <a:pPr indent="-342900" lvl="0" marL="342900" rtl="0" algn="l">
              <a:lnSpc>
                <a:spcPct val="90000"/>
              </a:lnSpc>
              <a:spcBef>
                <a:spcPts val="200"/>
              </a:spcBef>
              <a:spcAft>
                <a:spcPts val="0"/>
              </a:spcAft>
              <a:buClr>
                <a:schemeClr val="dk1"/>
              </a:buClr>
              <a:buSzPts val="1000"/>
              <a:buChar char="•"/>
            </a:pPr>
            <a:r>
              <a:rPr b="1" lang="fr-FR" sz="1000"/>
              <a:t>GE1 à GE10 :</a:t>
            </a:r>
            <a:r>
              <a:rPr lang="fr-FR" sz="1000"/>
              <a:t> généralités.</a:t>
            </a:r>
            <a:endParaRPr/>
          </a:p>
          <a:p>
            <a:pPr indent="-342900" lvl="0" marL="342900" rtl="0" algn="l">
              <a:lnSpc>
                <a:spcPct val="90000"/>
              </a:lnSpc>
              <a:spcBef>
                <a:spcPts val="200"/>
              </a:spcBef>
              <a:spcAft>
                <a:spcPts val="0"/>
              </a:spcAft>
              <a:buClr>
                <a:schemeClr val="dk1"/>
              </a:buClr>
              <a:buSzPts val="1000"/>
              <a:buChar char="•"/>
            </a:pPr>
            <a:r>
              <a:rPr b="1" lang="fr-FR" sz="1000"/>
              <a:t>AS1 à AS11 :</a:t>
            </a:r>
            <a:r>
              <a:rPr lang="fr-FR" sz="1000"/>
              <a:t> ascenseurs.</a:t>
            </a:r>
            <a:endParaRPr/>
          </a:p>
          <a:p>
            <a:pPr indent="-342900" lvl="0" marL="342900" rtl="0" algn="l">
              <a:lnSpc>
                <a:spcPct val="90000"/>
              </a:lnSpc>
              <a:spcBef>
                <a:spcPts val="200"/>
              </a:spcBef>
              <a:spcAft>
                <a:spcPts val="0"/>
              </a:spcAft>
              <a:buClr>
                <a:schemeClr val="dk1"/>
              </a:buClr>
              <a:buSzPts val="1000"/>
              <a:buChar char="•"/>
            </a:pPr>
            <a:r>
              <a:rPr b="1" lang="fr-FR" sz="1000"/>
              <a:t>GZ1 à GZ30 :</a:t>
            </a:r>
            <a:r>
              <a:rPr lang="fr-FR" sz="1000"/>
              <a:t> installations au gaz.</a:t>
            </a:r>
            <a:endParaRPr/>
          </a:p>
          <a:p>
            <a:pPr indent="-342900" lvl="0" marL="342900" rtl="0" algn="l">
              <a:lnSpc>
                <a:spcPct val="90000"/>
              </a:lnSpc>
              <a:spcBef>
                <a:spcPts val="200"/>
              </a:spcBef>
              <a:spcAft>
                <a:spcPts val="0"/>
              </a:spcAft>
              <a:buClr>
                <a:schemeClr val="dk1"/>
              </a:buClr>
              <a:buSzPts val="1000"/>
              <a:buChar char="•"/>
            </a:pPr>
            <a:r>
              <a:rPr b="1" lang="fr-FR" sz="1000"/>
              <a:t>CO1 à CO57 :</a:t>
            </a:r>
            <a:r>
              <a:rPr lang="fr-FR" sz="1000"/>
              <a:t> dispositions constructives.</a:t>
            </a:r>
            <a:endParaRPr/>
          </a:p>
          <a:p>
            <a:pPr indent="-342900" lvl="0" marL="342900" rtl="0" algn="l">
              <a:lnSpc>
                <a:spcPct val="90000"/>
              </a:lnSpc>
              <a:spcBef>
                <a:spcPts val="200"/>
              </a:spcBef>
              <a:spcAft>
                <a:spcPts val="0"/>
              </a:spcAft>
              <a:buClr>
                <a:schemeClr val="dk1"/>
              </a:buClr>
              <a:buSzPts val="1000"/>
              <a:buChar char="•"/>
            </a:pPr>
            <a:r>
              <a:rPr b="1" lang="fr-FR" sz="1000"/>
              <a:t>AM1 à AM19 :</a:t>
            </a:r>
            <a:r>
              <a:rPr lang="fr-FR" sz="1000"/>
              <a:t> aménagements intérieurs, décoration et mobilier.</a:t>
            </a:r>
            <a:endParaRPr/>
          </a:p>
          <a:p>
            <a:pPr indent="-342900" lvl="0" marL="342900" rtl="0" algn="l">
              <a:lnSpc>
                <a:spcPct val="90000"/>
              </a:lnSpc>
              <a:spcBef>
                <a:spcPts val="200"/>
              </a:spcBef>
              <a:spcAft>
                <a:spcPts val="0"/>
              </a:spcAft>
              <a:buClr>
                <a:schemeClr val="dk1"/>
              </a:buClr>
              <a:buSzPts val="1000"/>
              <a:buChar char="•"/>
            </a:pPr>
            <a:r>
              <a:rPr b="1" lang="fr-FR" sz="1000"/>
              <a:t>DF1 à DF10 :</a:t>
            </a:r>
            <a:r>
              <a:rPr lang="fr-FR" sz="1000"/>
              <a:t> désenfumage.</a:t>
            </a:r>
            <a:endParaRPr/>
          </a:p>
          <a:p>
            <a:pPr indent="-342900" lvl="0" marL="342900" rtl="0" algn="l">
              <a:lnSpc>
                <a:spcPct val="90000"/>
              </a:lnSpc>
              <a:spcBef>
                <a:spcPts val="200"/>
              </a:spcBef>
              <a:spcAft>
                <a:spcPts val="0"/>
              </a:spcAft>
              <a:buClr>
                <a:schemeClr val="dk1"/>
              </a:buClr>
              <a:buSzPts val="1000"/>
              <a:buChar char="•"/>
            </a:pPr>
            <a:r>
              <a:rPr b="1" lang="fr-FR" sz="1000"/>
              <a:t>CH1 à CH58 :</a:t>
            </a:r>
            <a:r>
              <a:rPr lang="fr-FR" sz="1000"/>
              <a:t> chauffage, ventilation.</a:t>
            </a:r>
            <a:endParaRPr/>
          </a:p>
          <a:p>
            <a:pPr indent="-342900" lvl="0" marL="342900" rtl="0" algn="l">
              <a:lnSpc>
                <a:spcPct val="90000"/>
              </a:lnSpc>
              <a:spcBef>
                <a:spcPts val="200"/>
              </a:spcBef>
              <a:spcAft>
                <a:spcPts val="0"/>
              </a:spcAft>
              <a:buClr>
                <a:schemeClr val="dk1"/>
              </a:buClr>
              <a:buSzPts val="1000"/>
              <a:buChar char="•"/>
            </a:pPr>
            <a:r>
              <a:rPr b="1" lang="fr-FR" sz="1000"/>
              <a:t>EL1 à EL23 :</a:t>
            </a:r>
            <a:r>
              <a:rPr lang="fr-FR" sz="1000"/>
              <a:t> installations électriques.</a:t>
            </a:r>
            <a:endParaRPr/>
          </a:p>
          <a:p>
            <a:pPr indent="-342900" lvl="0" marL="342900" rtl="0" algn="l">
              <a:lnSpc>
                <a:spcPct val="90000"/>
              </a:lnSpc>
              <a:spcBef>
                <a:spcPts val="200"/>
              </a:spcBef>
              <a:spcAft>
                <a:spcPts val="0"/>
              </a:spcAft>
              <a:buClr>
                <a:schemeClr val="dk1"/>
              </a:buClr>
              <a:buSzPts val="1000"/>
              <a:buChar char="•"/>
            </a:pPr>
            <a:r>
              <a:rPr b="1" lang="fr-FR" sz="1000"/>
              <a:t>EC1 à EC15 :</a:t>
            </a:r>
            <a:r>
              <a:rPr lang="fr-FR" sz="1000"/>
              <a:t> éclairage.</a:t>
            </a:r>
            <a:endParaRPr/>
          </a:p>
          <a:p>
            <a:pPr indent="-342900" lvl="0" marL="342900" rtl="0" algn="l">
              <a:lnSpc>
                <a:spcPct val="90000"/>
              </a:lnSpc>
              <a:spcBef>
                <a:spcPts val="200"/>
              </a:spcBef>
              <a:spcAft>
                <a:spcPts val="0"/>
              </a:spcAft>
              <a:buClr>
                <a:schemeClr val="dk1"/>
              </a:buClr>
              <a:buSzPts val="1000"/>
              <a:buChar char="•"/>
            </a:pPr>
            <a:r>
              <a:rPr b="1" lang="fr-FR" sz="1000"/>
              <a:t>MS1 à MS75 :</a:t>
            </a:r>
            <a:r>
              <a:rPr lang="fr-FR" sz="1000"/>
              <a:t> moyens de secours contre l’incendie.</a:t>
            </a:r>
            <a:endParaRPr/>
          </a:p>
          <a:p>
            <a:pPr indent="-342900" lvl="0" marL="342900" rtl="0" algn="l">
              <a:lnSpc>
                <a:spcPct val="90000"/>
              </a:lnSpc>
              <a:spcBef>
                <a:spcPts val="200"/>
              </a:spcBef>
              <a:spcAft>
                <a:spcPts val="0"/>
              </a:spcAft>
              <a:buClr>
                <a:schemeClr val="dk1"/>
              </a:buClr>
              <a:buSzPts val="1000"/>
              <a:buChar char="•"/>
            </a:pPr>
            <a:r>
              <a:rPr b="1" lang="fr-FR" sz="1000"/>
              <a:t>GC1 à GC22 :</a:t>
            </a:r>
            <a:r>
              <a:rPr lang="fr-FR" sz="1000"/>
              <a:t> grandes cuisines.</a:t>
            </a:r>
            <a:endParaRPr/>
          </a:p>
          <a:p>
            <a:pPr indent="-342900" lvl="0" marL="342900" rtl="0" algn="l">
              <a:lnSpc>
                <a:spcPct val="90000"/>
              </a:lnSpc>
              <a:spcBef>
                <a:spcPts val="200"/>
              </a:spcBef>
              <a:spcAft>
                <a:spcPts val="0"/>
              </a:spcAft>
              <a:buClr>
                <a:schemeClr val="dk1"/>
              </a:buClr>
              <a:buSzPts val="1000"/>
              <a:buChar char="•"/>
            </a:pPr>
            <a:r>
              <a:rPr b="1" lang="fr-FR" sz="1000"/>
              <a:t>Textes extraits du Code de la Construction et de l’Habitation</a:t>
            </a:r>
            <a:endParaRPr sz="1000"/>
          </a:p>
          <a:p>
            <a:pPr indent="-342900" lvl="0" marL="342900" rtl="0" algn="l">
              <a:lnSpc>
                <a:spcPct val="90000"/>
              </a:lnSpc>
              <a:spcBef>
                <a:spcPts val="200"/>
              </a:spcBef>
              <a:spcAft>
                <a:spcPts val="0"/>
              </a:spcAft>
              <a:buClr>
                <a:schemeClr val="dk1"/>
              </a:buClr>
              <a:buSzPts val="1000"/>
              <a:buChar char="•"/>
            </a:pPr>
            <a:r>
              <a:rPr b="1" lang="fr-FR" sz="1000"/>
              <a:t>Normes</a:t>
            </a:r>
            <a:endParaRPr sz="1000"/>
          </a:p>
          <a:p>
            <a:pPr indent="-342900" lvl="0" marL="342900" rtl="0" algn="l">
              <a:lnSpc>
                <a:spcPct val="90000"/>
              </a:lnSpc>
              <a:spcBef>
                <a:spcPts val="200"/>
              </a:spcBef>
              <a:spcAft>
                <a:spcPts val="0"/>
              </a:spcAft>
              <a:buClr>
                <a:schemeClr val="dk1"/>
              </a:buClr>
              <a:buSzPts val="1000"/>
              <a:buChar char="•"/>
            </a:pPr>
            <a:r>
              <a:rPr b="1" lang="fr-FR" sz="1000"/>
              <a:t>NF :</a:t>
            </a:r>
            <a:r>
              <a:rPr lang="fr-FR" sz="1000"/>
              <a:t> Normes Françaises</a:t>
            </a:r>
            <a:endParaRPr/>
          </a:p>
          <a:p>
            <a:pPr indent="-342900" lvl="0" marL="342900" rtl="0" algn="l">
              <a:lnSpc>
                <a:spcPct val="90000"/>
              </a:lnSpc>
              <a:spcBef>
                <a:spcPts val="200"/>
              </a:spcBef>
              <a:spcAft>
                <a:spcPts val="0"/>
              </a:spcAft>
              <a:buClr>
                <a:schemeClr val="dk1"/>
              </a:buClr>
              <a:buSzPts val="1000"/>
              <a:buChar char="•"/>
            </a:pPr>
            <a:r>
              <a:rPr b="1" lang="fr-FR" sz="1000"/>
              <a:t>EN :</a:t>
            </a:r>
            <a:r>
              <a:rPr lang="fr-FR" sz="1000"/>
              <a:t> Normes Européennes</a:t>
            </a:r>
            <a:endParaRPr/>
          </a:p>
          <a:p>
            <a:pPr indent="-279400" lvl="0" marL="342900" rtl="0" algn="l">
              <a:lnSpc>
                <a:spcPct val="90000"/>
              </a:lnSpc>
              <a:spcBef>
                <a:spcPts val="200"/>
              </a:spcBef>
              <a:spcAft>
                <a:spcPts val="0"/>
              </a:spcAft>
              <a:buClr>
                <a:schemeClr val="dk1"/>
              </a:buClr>
              <a:buSzPts val="1000"/>
              <a:buNone/>
            </a:pPr>
            <a:r>
              <a:t/>
            </a:r>
            <a:endParaRPr sz="1000"/>
          </a:p>
        </p:txBody>
      </p:sp>
      <p:sp>
        <p:nvSpPr>
          <p:cNvPr id="104" name="Google Shape;104;p2"/>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2" name="Shape 272"/>
        <p:cNvGrpSpPr/>
        <p:nvPr/>
      </p:nvGrpSpPr>
      <p:grpSpPr>
        <a:xfrm>
          <a:off x="0" y="0"/>
          <a:ext cx="0" cy="0"/>
          <a:chOff x="0" y="0"/>
          <a:chExt cx="0" cy="0"/>
        </a:xfrm>
      </p:grpSpPr>
      <p:sp>
        <p:nvSpPr>
          <p:cNvPr id="273" name="Google Shape;273;p20"/>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4" name="Google Shape;274;p20"/>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5" name="Google Shape;275;p20"/>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FFFFFF"/>
              </a:buClr>
              <a:buSzPts val="3100"/>
              <a:buFont typeface="Calibri"/>
              <a:buNone/>
            </a:pPr>
            <a:r>
              <a:rPr b="1" lang="fr-FR" sz="3100">
                <a:solidFill>
                  <a:srgbClr val="FFFFFF"/>
                </a:solidFill>
              </a:rPr>
              <a:t> Les dégagements et les issues de secours</a:t>
            </a:r>
            <a:br>
              <a:rPr b="1" lang="fr-FR" sz="3100">
                <a:solidFill>
                  <a:srgbClr val="FFFFFF"/>
                </a:solidFill>
              </a:rPr>
            </a:br>
            <a:r>
              <a:rPr b="1" lang="fr-FR" sz="3100">
                <a:solidFill>
                  <a:srgbClr val="FFFFFF"/>
                </a:solidFill>
              </a:rPr>
              <a:t>(CCH CO 34, CO 35, CO 45, CTS 10 )</a:t>
            </a:r>
            <a:endParaRPr sz="3100">
              <a:solidFill>
                <a:srgbClr val="FFFFFF"/>
              </a:solidFill>
            </a:endParaRPr>
          </a:p>
        </p:txBody>
      </p:sp>
      <p:sp>
        <p:nvSpPr>
          <p:cNvPr id="276" name="Google Shape;276;p20"/>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77" name="Google Shape;277;p20"/>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300"/>
              <a:buNone/>
            </a:pPr>
            <a:r>
              <a:rPr b="1" lang="fr-FR" sz="1300"/>
              <a:t>Les dégagements</a:t>
            </a:r>
            <a:endParaRPr/>
          </a:p>
          <a:p>
            <a:pPr indent="-342900" lvl="0" marL="342900" rtl="0" algn="l">
              <a:lnSpc>
                <a:spcPct val="90000"/>
              </a:lnSpc>
              <a:spcBef>
                <a:spcPts val="260"/>
              </a:spcBef>
              <a:spcAft>
                <a:spcPts val="0"/>
              </a:spcAft>
              <a:buClr>
                <a:schemeClr val="dk1"/>
              </a:buClr>
              <a:buSzPts val="1300"/>
              <a:buNone/>
            </a:pPr>
            <a:r>
              <a:rPr lang="fr-FR" sz="1300"/>
              <a:t>Ce sont les parties de la construction (couloirs, escaliers, portes et issues de secours) qui doivent permettre le cheminement d’évacuation des occupants. Ils sont signalés par des pictogrammes normalisés et balisés par des foyers lumineux, alimentés par une source ou constitués par des BAES (blocs autonomes d’éclairage de sécurité).</a:t>
            </a:r>
            <a:endParaRPr/>
          </a:p>
          <a:p>
            <a:pPr indent="-342900" lvl="0" marL="342900" rtl="0" algn="l">
              <a:lnSpc>
                <a:spcPct val="90000"/>
              </a:lnSpc>
              <a:spcBef>
                <a:spcPts val="260"/>
              </a:spcBef>
              <a:spcAft>
                <a:spcPts val="0"/>
              </a:spcAft>
              <a:buClr>
                <a:schemeClr val="dk1"/>
              </a:buClr>
              <a:buSzPts val="1300"/>
              <a:buNone/>
            </a:pPr>
            <a:r>
              <a:t/>
            </a:r>
            <a:endParaRPr b="1" sz="1300"/>
          </a:p>
          <a:p>
            <a:pPr indent="-342900" lvl="0" marL="342900" rtl="0" algn="l">
              <a:lnSpc>
                <a:spcPct val="90000"/>
              </a:lnSpc>
              <a:spcBef>
                <a:spcPts val="260"/>
              </a:spcBef>
              <a:spcAft>
                <a:spcPts val="0"/>
              </a:spcAft>
              <a:buClr>
                <a:schemeClr val="dk1"/>
              </a:buClr>
              <a:buSzPts val="1300"/>
              <a:buNone/>
            </a:pPr>
            <a:r>
              <a:rPr b="1" lang="fr-FR" sz="1300"/>
              <a:t>Dégagement normal :</a:t>
            </a:r>
            <a:r>
              <a:rPr lang="fr-FR" sz="1300"/>
              <a:t> dégagement comptant dans le nombre minimal de dégagements imposés et supplémentaires.</a:t>
            </a:r>
            <a:endParaRPr/>
          </a:p>
          <a:p>
            <a:pPr indent="-342900" lvl="0" marL="342900" rtl="0" algn="l">
              <a:lnSpc>
                <a:spcPct val="90000"/>
              </a:lnSpc>
              <a:spcBef>
                <a:spcPts val="260"/>
              </a:spcBef>
              <a:spcAft>
                <a:spcPts val="0"/>
              </a:spcAft>
              <a:buClr>
                <a:schemeClr val="dk1"/>
              </a:buClr>
              <a:buSzPts val="1300"/>
              <a:buNone/>
            </a:pPr>
            <a:r>
              <a:t/>
            </a:r>
            <a:endParaRPr b="1" sz="1300"/>
          </a:p>
          <a:p>
            <a:pPr indent="-342900" lvl="0" marL="342900" rtl="0" algn="l">
              <a:lnSpc>
                <a:spcPct val="90000"/>
              </a:lnSpc>
              <a:spcBef>
                <a:spcPts val="260"/>
              </a:spcBef>
              <a:spcAft>
                <a:spcPts val="0"/>
              </a:spcAft>
              <a:buClr>
                <a:schemeClr val="dk1"/>
              </a:buClr>
              <a:buSzPts val="1300"/>
              <a:buNone/>
            </a:pPr>
            <a:r>
              <a:rPr b="1" lang="fr-FR" sz="1300"/>
              <a:t>Dégagement accessoire : </a:t>
            </a:r>
            <a:r>
              <a:rPr lang="fr-FR" sz="1300"/>
              <a:t>dégagement supplémentaire lorsque ceux imposés ne sont pas judicieusement répartis.</a:t>
            </a:r>
            <a:endParaRPr/>
          </a:p>
          <a:p>
            <a:pPr indent="-342900" lvl="0" marL="342900" rtl="0" algn="l">
              <a:lnSpc>
                <a:spcPct val="90000"/>
              </a:lnSpc>
              <a:spcBef>
                <a:spcPts val="260"/>
              </a:spcBef>
              <a:spcAft>
                <a:spcPts val="0"/>
              </a:spcAft>
              <a:buClr>
                <a:schemeClr val="dk1"/>
              </a:buClr>
              <a:buSzPts val="1300"/>
              <a:buNone/>
            </a:pPr>
            <a:r>
              <a:t/>
            </a:r>
            <a:endParaRPr sz="1300"/>
          </a:p>
          <a:p>
            <a:pPr indent="-342900" lvl="0" marL="342900" rtl="0" algn="l">
              <a:lnSpc>
                <a:spcPct val="90000"/>
              </a:lnSpc>
              <a:spcBef>
                <a:spcPts val="260"/>
              </a:spcBef>
              <a:spcAft>
                <a:spcPts val="0"/>
              </a:spcAft>
              <a:buClr>
                <a:schemeClr val="dk1"/>
              </a:buClr>
              <a:buSzPts val="1300"/>
              <a:buNone/>
            </a:pPr>
            <a:r>
              <a:t/>
            </a:r>
            <a:endParaRPr sz="1300"/>
          </a:p>
          <a:p>
            <a:pPr indent="-342900" lvl="0" marL="342900" rtl="0" algn="l">
              <a:lnSpc>
                <a:spcPct val="90000"/>
              </a:lnSpc>
              <a:spcBef>
                <a:spcPts val="260"/>
              </a:spcBef>
              <a:spcAft>
                <a:spcPts val="0"/>
              </a:spcAft>
              <a:buClr>
                <a:schemeClr val="dk1"/>
              </a:buClr>
              <a:buSzPts val="1300"/>
              <a:buNone/>
            </a:pPr>
            <a:r>
              <a:rPr lang="fr-FR" sz="1300"/>
              <a:t>Si la distance entre 2 dégagements est inférieure à 5m, ils seront comptabilisés comme un seul dégagement (CCH CO 43).</a:t>
            </a:r>
            <a:endParaRPr/>
          </a:p>
          <a:p>
            <a:pPr indent="-342900" lvl="0" marL="342900" rtl="0" algn="l">
              <a:lnSpc>
                <a:spcPct val="90000"/>
              </a:lnSpc>
              <a:spcBef>
                <a:spcPts val="260"/>
              </a:spcBef>
              <a:spcAft>
                <a:spcPts val="0"/>
              </a:spcAft>
              <a:buClr>
                <a:schemeClr val="dk1"/>
              </a:buClr>
              <a:buSzPts val="1300"/>
              <a:buNone/>
            </a:pPr>
            <a:r>
              <a:t/>
            </a:r>
            <a:endParaRPr sz="1300"/>
          </a:p>
          <a:p>
            <a:pPr indent="-342900" lvl="0" marL="342900" rtl="0" algn="l">
              <a:lnSpc>
                <a:spcPct val="90000"/>
              </a:lnSpc>
              <a:spcBef>
                <a:spcPts val="260"/>
              </a:spcBef>
              <a:spcAft>
                <a:spcPts val="0"/>
              </a:spcAft>
              <a:buClr>
                <a:schemeClr val="dk1"/>
              </a:buClr>
              <a:buSzPts val="1300"/>
              <a:buNone/>
            </a:pPr>
            <a:r>
              <a:rPr lang="fr-FR" sz="1300"/>
              <a:t>Si des sorties d’un établissement sont rendues inutilisables du fait d’une activité particulière, elles ne doivent pas être visibles du public. Cette disposition ne doit cependant pas avoir pour effet de diminuer le nombre et la largeur des dégagements correspondant à l’effectif du public admis dans l’établissement pour cette activité particulière (CCH L10).</a:t>
            </a:r>
            <a:endParaRPr/>
          </a:p>
        </p:txBody>
      </p:sp>
      <p:sp>
        <p:nvSpPr>
          <p:cNvPr id="278" name="Google Shape;278;p20"/>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82" name="Shape 282"/>
        <p:cNvGrpSpPr/>
        <p:nvPr/>
      </p:nvGrpSpPr>
      <p:grpSpPr>
        <a:xfrm>
          <a:off x="0" y="0"/>
          <a:ext cx="0" cy="0"/>
          <a:chOff x="0" y="0"/>
          <a:chExt cx="0" cy="0"/>
        </a:xfrm>
      </p:grpSpPr>
      <p:sp>
        <p:nvSpPr>
          <p:cNvPr id="283" name="Google Shape;283;p21"/>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4" name="Google Shape;284;p21"/>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5" name="Google Shape;285;p21"/>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FFFFFF"/>
              </a:buClr>
              <a:buSzPts val="3100"/>
              <a:buFont typeface="Calibri"/>
              <a:buNone/>
            </a:pPr>
            <a:r>
              <a:rPr b="1" lang="fr-FR" sz="3100">
                <a:solidFill>
                  <a:srgbClr val="FFFFFF"/>
                </a:solidFill>
              </a:rPr>
              <a:t>Les dégagements et les issues de secours</a:t>
            </a:r>
            <a:br>
              <a:rPr b="1" lang="fr-FR" sz="3100">
                <a:solidFill>
                  <a:srgbClr val="FFFFFF"/>
                </a:solidFill>
              </a:rPr>
            </a:br>
            <a:r>
              <a:rPr b="1" lang="fr-FR" sz="3100">
                <a:solidFill>
                  <a:srgbClr val="FFFFFF"/>
                </a:solidFill>
              </a:rPr>
              <a:t>(CCH CO 34, CO 35, CO 45, CTS 10 )</a:t>
            </a:r>
            <a:endParaRPr sz="3100">
              <a:solidFill>
                <a:srgbClr val="FFFFFF"/>
              </a:solidFill>
            </a:endParaRPr>
          </a:p>
        </p:txBody>
      </p:sp>
      <p:sp>
        <p:nvSpPr>
          <p:cNvPr id="286" name="Google Shape;286;p21"/>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7" name="Google Shape;287;p21"/>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2000"/>
              <a:buNone/>
            </a:pPr>
            <a:r>
              <a:rPr b="1" lang="fr-FR" sz="2000"/>
              <a:t>Les issues de secours</a:t>
            </a:r>
            <a:endParaRPr/>
          </a:p>
          <a:p>
            <a:pPr indent="-215900" lvl="0" marL="342900" rtl="0" algn="l">
              <a:lnSpc>
                <a:spcPct val="90000"/>
              </a:lnSpc>
              <a:spcBef>
                <a:spcPts val="400"/>
              </a:spcBef>
              <a:spcAft>
                <a:spcPts val="0"/>
              </a:spcAft>
              <a:buClr>
                <a:schemeClr val="dk1"/>
              </a:buClr>
              <a:buSzPts val="2000"/>
              <a:buNone/>
            </a:pPr>
            <a:r>
              <a:t/>
            </a:r>
            <a:endParaRPr sz="2000"/>
          </a:p>
          <a:p>
            <a:pPr indent="-215900" lvl="0" marL="342900" rtl="0" algn="l">
              <a:lnSpc>
                <a:spcPct val="90000"/>
              </a:lnSpc>
              <a:spcBef>
                <a:spcPts val="400"/>
              </a:spcBef>
              <a:spcAft>
                <a:spcPts val="0"/>
              </a:spcAft>
              <a:buClr>
                <a:schemeClr val="dk1"/>
              </a:buClr>
              <a:buSzPts val="2000"/>
              <a:buNone/>
            </a:pPr>
            <a:r>
              <a:t/>
            </a:r>
            <a:endParaRPr sz="2000"/>
          </a:p>
          <a:p>
            <a:pPr indent="-342900" lvl="0" marL="342900" rtl="0" algn="l">
              <a:lnSpc>
                <a:spcPct val="90000"/>
              </a:lnSpc>
              <a:spcBef>
                <a:spcPts val="400"/>
              </a:spcBef>
              <a:spcAft>
                <a:spcPts val="0"/>
              </a:spcAft>
              <a:buClr>
                <a:schemeClr val="dk1"/>
              </a:buClr>
              <a:buSzPts val="2000"/>
              <a:buChar char="•"/>
            </a:pPr>
            <a:r>
              <a:rPr lang="fr-FR" sz="2000"/>
              <a:t>Ce sont les portes donnant vers l’extérieur (pas de cul-de-sac), ouvrant vers l’extérieur, pouvant être ouvertes grâce à une simple manœuvre par toute personne, même prise de panique, et non verrouillées de l’intérieur. Elles peuvent correspondre aux entrées normales des occupants. Elles sont signalisées par des BAES ou des foyers lumineux alimentés par une source centrale.</a:t>
            </a:r>
            <a:br>
              <a:rPr lang="fr-FR" sz="2000"/>
            </a:br>
            <a:br>
              <a:rPr b="1" lang="fr-FR" sz="2000"/>
            </a:br>
            <a:endParaRPr b="1" sz="2000"/>
          </a:p>
          <a:p>
            <a:pPr indent="-215900" lvl="0" marL="342900" rtl="0" algn="l">
              <a:lnSpc>
                <a:spcPct val="90000"/>
              </a:lnSpc>
              <a:spcBef>
                <a:spcPts val="400"/>
              </a:spcBef>
              <a:spcAft>
                <a:spcPts val="0"/>
              </a:spcAft>
              <a:buClr>
                <a:schemeClr val="dk1"/>
              </a:buClr>
              <a:buSzPts val="2000"/>
              <a:buNone/>
            </a:pPr>
            <a:r>
              <a:t/>
            </a:r>
            <a:endParaRPr b="1" sz="2000"/>
          </a:p>
          <a:p>
            <a:pPr indent="-342900" lvl="0" marL="342900" rtl="0" algn="l">
              <a:lnSpc>
                <a:spcPct val="90000"/>
              </a:lnSpc>
              <a:spcBef>
                <a:spcPts val="400"/>
              </a:spcBef>
              <a:spcAft>
                <a:spcPts val="0"/>
              </a:spcAft>
              <a:buClr>
                <a:schemeClr val="dk1"/>
              </a:buClr>
              <a:buSzPts val="2000"/>
              <a:buChar char="•"/>
            </a:pPr>
            <a:r>
              <a:rPr b="1" lang="fr-FR" sz="2000"/>
              <a:t>En aucun cas, les issues de secours et les dégagements ne peuvent être encombrés ou condamnés.</a:t>
            </a:r>
            <a:endParaRPr sz="2000"/>
          </a:p>
          <a:p>
            <a:pPr indent="-215900" lvl="0" marL="342900" rtl="0" algn="l">
              <a:lnSpc>
                <a:spcPct val="90000"/>
              </a:lnSpc>
              <a:spcBef>
                <a:spcPts val="400"/>
              </a:spcBef>
              <a:spcAft>
                <a:spcPts val="0"/>
              </a:spcAft>
              <a:buClr>
                <a:schemeClr val="dk1"/>
              </a:buClr>
              <a:buSzPts val="2000"/>
              <a:buNone/>
            </a:pPr>
            <a:r>
              <a:t/>
            </a:r>
            <a:endParaRPr sz="2000"/>
          </a:p>
        </p:txBody>
      </p:sp>
      <p:sp>
        <p:nvSpPr>
          <p:cNvPr id="288" name="Google Shape;288;p21"/>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92" name="Shape 292"/>
        <p:cNvGrpSpPr/>
        <p:nvPr/>
      </p:nvGrpSpPr>
      <p:grpSpPr>
        <a:xfrm>
          <a:off x="0" y="0"/>
          <a:ext cx="0" cy="0"/>
          <a:chOff x="0" y="0"/>
          <a:chExt cx="0" cy="0"/>
        </a:xfrm>
      </p:grpSpPr>
      <p:sp>
        <p:nvSpPr>
          <p:cNvPr id="293" name="Google Shape;293;p22"/>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4" name="Google Shape;294;p22"/>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5" name="Google Shape;295;p22"/>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400"/>
              <a:buFont typeface="Calibri"/>
              <a:buNone/>
            </a:pPr>
            <a:r>
              <a:rPr b="1" lang="fr-FR">
                <a:solidFill>
                  <a:srgbClr val="FFFFFF"/>
                </a:solidFill>
              </a:rPr>
              <a:t>La jauge d'une salle</a:t>
            </a:r>
            <a:endParaRPr>
              <a:solidFill>
                <a:srgbClr val="FFFFFF"/>
              </a:solidFill>
            </a:endParaRPr>
          </a:p>
        </p:txBody>
      </p:sp>
      <p:sp>
        <p:nvSpPr>
          <p:cNvPr id="296" name="Google Shape;296;p22"/>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97" name="Google Shape;297;p22"/>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500"/>
              <a:buNone/>
            </a:pPr>
            <a:r>
              <a:rPr lang="fr-FR" sz="1500"/>
              <a:t>La jauge d’une salle est déterminée en priorité par le nombre, l’emplacement et la largeur des issues de secours et des dégagements, puis en fonction du type, de l' aménagement et de la surface de la salle.</a:t>
            </a:r>
            <a:endParaRPr/>
          </a:p>
          <a:p>
            <a:pPr indent="-342900" lvl="0" marL="342900" rtl="0" algn="l">
              <a:lnSpc>
                <a:spcPct val="90000"/>
              </a:lnSpc>
              <a:spcBef>
                <a:spcPts val="300"/>
              </a:spcBef>
              <a:spcAft>
                <a:spcPts val="0"/>
              </a:spcAft>
              <a:buClr>
                <a:schemeClr val="dk1"/>
              </a:buClr>
              <a:buSzPts val="1500"/>
              <a:buNone/>
            </a:pPr>
            <a:r>
              <a:rPr lang="fr-FR" sz="1500"/>
              <a:t>Cette jauge doit impérativement être respectée.</a:t>
            </a:r>
            <a:br>
              <a:rPr lang="fr-FR" sz="1500"/>
            </a:br>
            <a:r>
              <a:rPr b="1" lang="fr-FR" sz="1500"/>
              <a:t>La jauge comporte l'effectif du public admis augmenté du personnel de la salle. (CCH GN1)</a:t>
            </a:r>
            <a:endParaRPr sz="1500"/>
          </a:p>
          <a:p>
            <a:pPr indent="-342900" lvl="0" marL="342900" rtl="0" algn="l">
              <a:lnSpc>
                <a:spcPct val="90000"/>
              </a:lnSpc>
              <a:spcBef>
                <a:spcPts val="300"/>
              </a:spcBef>
              <a:spcAft>
                <a:spcPts val="0"/>
              </a:spcAft>
              <a:buClr>
                <a:schemeClr val="dk1"/>
              </a:buClr>
              <a:buSzPts val="1500"/>
              <a:buNone/>
            </a:pPr>
            <a:r>
              <a:rPr lang="fr-FR" sz="1500"/>
              <a:t> </a:t>
            </a:r>
            <a:endParaRPr/>
          </a:p>
          <a:p>
            <a:pPr indent="-342900" lvl="0" marL="342900" rtl="0" algn="l">
              <a:lnSpc>
                <a:spcPct val="90000"/>
              </a:lnSpc>
              <a:spcBef>
                <a:spcPts val="300"/>
              </a:spcBef>
              <a:spcAft>
                <a:spcPts val="0"/>
              </a:spcAft>
              <a:buClr>
                <a:schemeClr val="dk1"/>
              </a:buClr>
              <a:buSzPts val="1500"/>
              <a:buNone/>
            </a:pPr>
            <a:r>
              <a:rPr lang="fr-FR" sz="1500"/>
              <a:t> </a:t>
            </a:r>
            <a:endParaRPr/>
          </a:p>
          <a:p>
            <a:pPr indent="-342900" lvl="0" marL="342900" rtl="0" algn="l">
              <a:lnSpc>
                <a:spcPct val="90000"/>
              </a:lnSpc>
              <a:spcBef>
                <a:spcPts val="300"/>
              </a:spcBef>
              <a:spcAft>
                <a:spcPts val="0"/>
              </a:spcAft>
              <a:buClr>
                <a:schemeClr val="dk1"/>
              </a:buClr>
              <a:buSzPts val="1500"/>
              <a:buNone/>
            </a:pPr>
            <a:r>
              <a:rPr b="1" lang="fr-FR" sz="1500"/>
              <a:t>Définition des unités de passage en intérieur</a:t>
            </a:r>
            <a:endParaRPr/>
          </a:p>
          <a:p>
            <a:pPr indent="-342900" lvl="0" marL="342900" rtl="0" algn="l">
              <a:lnSpc>
                <a:spcPct val="90000"/>
              </a:lnSpc>
              <a:spcBef>
                <a:spcPts val="300"/>
              </a:spcBef>
              <a:spcAft>
                <a:spcPts val="0"/>
              </a:spcAft>
              <a:buClr>
                <a:schemeClr val="dk1"/>
              </a:buClr>
              <a:buSzPts val="1500"/>
              <a:buNone/>
            </a:pPr>
            <a:r>
              <a:rPr lang="fr-FR" sz="1500"/>
              <a:t> </a:t>
            </a:r>
            <a:endParaRPr/>
          </a:p>
          <a:p>
            <a:pPr indent="-342900" lvl="0" marL="342900" rtl="0" algn="l">
              <a:lnSpc>
                <a:spcPct val="90000"/>
              </a:lnSpc>
              <a:spcBef>
                <a:spcPts val="300"/>
              </a:spcBef>
              <a:spcAft>
                <a:spcPts val="0"/>
              </a:spcAft>
              <a:buClr>
                <a:schemeClr val="dk1"/>
              </a:buClr>
              <a:buSzPts val="1500"/>
              <a:buNone/>
            </a:pPr>
            <a:r>
              <a:rPr b="1" lang="fr-FR" sz="1500"/>
              <a:t>1 UP : 0,90 m</a:t>
            </a:r>
            <a:endParaRPr sz="1500"/>
          </a:p>
          <a:p>
            <a:pPr indent="-342900" lvl="0" marL="342900" rtl="0" algn="l">
              <a:lnSpc>
                <a:spcPct val="90000"/>
              </a:lnSpc>
              <a:spcBef>
                <a:spcPts val="300"/>
              </a:spcBef>
              <a:spcAft>
                <a:spcPts val="0"/>
              </a:spcAft>
              <a:buClr>
                <a:schemeClr val="dk1"/>
              </a:buClr>
              <a:buSzPts val="1500"/>
              <a:buNone/>
            </a:pPr>
            <a:r>
              <a:rPr b="1" lang="fr-FR" sz="1500"/>
              <a:t>2 UP : 1,40 m</a:t>
            </a:r>
            <a:endParaRPr sz="1500"/>
          </a:p>
          <a:p>
            <a:pPr indent="-342900" lvl="0" marL="342900" rtl="0" algn="l">
              <a:lnSpc>
                <a:spcPct val="90000"/>
              </a:lnSpc>
              <a:spcBef>
                <a:spcPts val="300"/>
              </a:spcBef>
              <a:spcAft>
                <a:spcPts val="0"/>
              </a:spcAft>
              <a:buClr>
                <a:schemeClr val="dk1"/>
              </a:buClr>
              <a:buSzPts val="1500"/>
              <a:buNone/>
            </a:pPr>
            <a:r>
              <a:rPr b="1" lang="fr-FR" sz="1500"/>
              <a:t>3 UP : 1,80 m</a:t>
            </a:r>
            <a:endParaRPr sz="1500"/>
          </a:p>
          <a:p>
            <a:pPr indent="-342900" lvl="0" marL="342900" rtl="0" algn="l">
              <a:lnSpc>
                <a:spcPct val="90000"/>
              </a:lnSpc>
              <a:spcBef>
                <a:spcPts val="300"/>
              </a:spcBef>
              <a:spcAft>
                <a:spcPts val="0"/>
              </a:spcAft>
              <a:buClr>
                <a:schemeClr val="dk1"/>
              </a:buClr>
              <a:buSzPts val="1500"/>
              <a:buNone/>
            </a:pPr>
            <a:r>
              <a:rPr b="1" lang="fr-FR" sz="1500"/>
              <a:t>Au-delà de 3 UP :</a:t>
            </a:r>
            <a:endParaRPr sz="1500"/>
          </a:p>
          <a:p>
            <a:pPr indent="-342900" lvl="0" marL="342900" rtl="0" algn="l">
              <a:lnSpc>
                <a:spcPct val="90000"/>
              </a:lnSpc>
              <a:spcBef>
                <a:spcPts val="300"/>
              </a:spcBef>
              <a:spcAft>
                <a:spcPts val="0"/>
              </a:spcAft>
              <a:buClr>
                <a:schemeClr val="dk1"/>
              </a:buClr>
              <a:buSzPts val="1500"/>
              <a:buNone/>
            </a:pPr>
            <a:r>
              <a:rPr lang="fr-FR" sz="1500"/>
              <a:t>n X UP = n X 0,60 m</a:t>
            </a:r>
            <a:endParaRPr/>
          </a:p>
          <a:p>
            <a:pPr indent="-342900" lvl="0" marL="342900" rtl="0" algn="l">
              <a:lnSpc>
                <a:spcPct val="90000"/>
              </a:lnSpc>
              <a:spcBef>
                <a:spcPts val="300"/>
              </a:spcBef>
              <a:spcAft>
                <a:spcPts val="0"/>
              </a:spcAft>
              <a:buClr>
                <a:schemeClr val="dk1"/>
              </a:buClr>
              <a:buSzPts val="1500"/>
              <a:buNone/>
            </a:pPr>
            <a:r>
              <a:rPr b="1" lang="fr-FR" sz="1500"/>
              <a:t>A partir de 2 UP :</a:t>
            </a:r>
            <a:endParaRPr sz="1500"/>
          </a:p>
          <a:p>
            <a:pPr indent="-342900" lvl="0" marL="342900" rtl="0" algn="l">
              <a:lnSpc>
                <a:spcPct val="90000"/>
              </a:lnSpc>
              <a:spcBef>
                <a:spcPts val="300"/>
              </a:spcBef>
              <a:spcAft>
                <a:spcPts val="0"/>
              </a:spcAft>
              <a:buClr>
                <a:schemeClr val="dk1"/>
              </a:buClr>
              <a:buSzPts val="1500"/>
              <a:buNone/>
            </a:pPr>
            <a:r>
              <a:rPr lang="fr-FR" sz="1500"/>
              <a:t>des saillies de 10 cm sont autorisées jusqu’à hauteur de 1,10 m</a:t>
            </a:r>
            <a:endParaRPr/>
          </a:p>
          <a:p>
            <a:pPr indent="-247650" lvl="0" marL="342900" rtl="0" algn="l">
              <a:lnSpc>
                <a:spcPct val="90000"/>
              </a:lnSpc>
              <a:spcBef>
                <a:spcPts val="300"/>
              </a:spcBef>
              <a:spcAft>
                <a:spcPts val="0"/>
              </a:spcAft>
              <a:buClr>
                <a:schemeClr val="dk1"/>
              </a:buClr>
              <a:buSzPts val="1500"/>
              <a:buNone/>
            </a:pPr>
            <a:r>
              <a:t/>
            </a:r>
            <a:endParaRPr sz="1500"/>
          </a:p>
        </p:txBody>
      </p:sp>
      <p:sp>
        <p:nvSpPr>
          <p:cNvPr id="298" name="Google Shape;298;p22"/>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02" name="Shape 302"/>
        <p:cNvGrpSpPr/>
        <p:nvPr/>
      </p:nvGrpSpPr>
      <p:grpSpPr>
        <a:xfrm>
          <a:off x="0" y="0"/>
          <a:ext cx="0" cy="0"/>
          <a:chOff x="0" y="0"/>
          <a:chExt cx="0" cy="0"/>
        </a:xfrm>
      </p:grpSpPr>
      <p:sp>
        <p:nvSpPr>
          <p:cNvPr id="303" name="Google Shape;303;p23"/>
          <p:cNvSpPr/>
          <p:nvPr/>
        </p:nvSpPr>
        <p:spPr>
          <a:xfrm rot="-5400000">
            <a:off x="183356" y="1928731"/>
            <a:ext cx="3333749" cy="2624327"/>
          </a:xfrm>
          <a:prstGeom prst="downArrow">
            <a:avLst>
              <a:gd fmla="val 100000" name="adj1"/>
              <a:gd fmla="val 15788" name="adj2"/>
            </a:avLst>
          </a:pr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4" name="Google Shape;304;p23"/>
          <p:cNvSpPr txBox="1"/>
          <p:nvPr>
            <p:ph type="title"/>
          </p:nvPr>
        </p:nvSpPr>
        <p:spPr>
          <a:xfrm>
            <a:off x="771525" y="1967266"/>
            <a:ext cx="1971675" cy="254725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FFFFFF"/>
              </a:buClr>
              <a:buSzPts val="3100"/>
              <a:buFont typeface="Calibri"/>
              <a:buNone/>
            </a:pPr>
            <a:r>
              <a:rPr b="1" lang="fr-FR" sz="3100">
                <a:solidFill>
                  <a:srgbClr val="FFFFFF"/>
                </a:solidFill>
                <a:latin typeface="Calibri"/>
                <a:ea typeface="Calibri"/>
                <a:cs typeface="Calibri"/>
                <a:sym typeface="Calibri"/>
              </a:rPr>
              <a:t>La jauge d'une salle</a:t>
            </a:r>
            <a:endParaRPr sz="3100">
              <a:solidFill>
                <a:srgbClr val="FFFFFF"/>
              </a:solidFill>
              <a:latin typeface="Calibri"/>
              <a:ea typeface="Calibri"/>
              <a:cs typeface="Calibri"/>
              <a:sym typeface="Calibri"/>
            </a:endParaRPr>
          </a:p>
        </p:txBody>
      </p:sp>
      <p:pic>
        <p:nvPicPr>
          <p:cNvPr descr="shéma UP" id="305" name="Google Shape;305;p23"/>
          <p:cNvPicPr preferRelativeResize="0"/>
          <p:nvPr>
            <p:ph idx="1" type="body"/>
          </p:nvPr>
        </p:nvPicPr>
        <p:blipFill rotWithShape="1">
          <a:blip r:embed="rId3">
            <a:alphaModFix/>
          </a:blip>
          <a:srcRect b="0" l="0" r="0" t="0"/>
          <a:stretch/>
        </p:blipFill>
        <p:spPr>
          <a:xfrm>
            <a:off x="3946980" y="643466"/>
            <a:ext cx="4357538" cy="5568739"/>
          </a:xfrm>
          <a:prstGeom prst="rect">
            <a:avLst/>
          </a:prstGeom>
          <a:noFill/>
          <a:ln>
            <a:noFill/>
          </a:ln>
        </p:spPr>
      </p:pic>
      <p:sp>
        <p:nvSpPr>
          <p:cNvPr id="306" name="Google Shape;306;p23"/>
          <p:cNvSpPr txBox="1"/>
          <p:nvPr>
            <p:ph idx="11" type="ftr"/>
          </p:nvPr>
        </p:nvSpPr>
        <p:spPr>
          <a:xfrm>
            <a:off x="771525" y="6356350"/>
            <a:ext cx="4657725" cy="365125"/>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None/>
            </a:pPr>
            <a:r>
              <a:rPr lang="fr-FR">
                <a:solidFill>
                  <a:schemeClr val="dk1"/>
                </a:solidFill>
                <a:latin typeface="Calibri"/>
                <a:ea typeface="Calibri"/>
                <a:cs typeface="Calibri"/>
                <a:sym typeface="Calibri"/>
              </a:rPr>
              <a:t>cours agec le théâtre en ordre de marche</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10" name="Shape 310"/>
        <p:cNvGrpSpPr/>
        <p:nvPr/>
      </p:nvGrpSpPr>
      <p:grpSpPr>
        <a:xfrm>
          <a:off x="0" y="0"/>
          <a:ext cx="0" cy="0"/>
          <a:chOff x="0" y="0"/>
          <a:chExt cx="0" cy="0"/>
        </a:xfrm>
      </p:grpSpPr>
      <p:sp>
        <p:nvSpPr>
          <p:cNvPr id="311" name="Google Shape;311;p24"/>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2" name="Google Shape;312;p24"/>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3" name="Google Shape;313;p24"/>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3100"/>
              <a:buFont typeface="Calibri"/>
              <a:buNone/>
            </a:pPr>
            <a:r>
              <a:rPr b="1" lang="fr-FR" sz="3100">
                <a:solidFill>
                  <a:srgbClr val="FFFFFF"/>
                </a:solidFill>
              </a:rPr>
              <a:t>Les dégagements en type L</a:t>
            </a:r>
            <a:endParaRPr sz="3100">
              <a:solidFill>
                <a:srgbClr val="FFFFFF"/>
              </a:solidFill>
            </a:endParaRPr>
          </a:p>
        </p:txBody>
      </p:sp>
      <p:sp>
        <p:nvSpPr>
          <p:cNvPr id="314" name="Google Shape;314;p24"/>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15" name="Google Shape;315;p24"/>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2200"/>
              <a:buNone/>
            </a:pPr>
            <a:r>
              <a:rPr b="1" lang="fr-FR" sz="2200"/>
              <a:t>Calcul des dégagements</a:t>
            </a:r>
            <a:endParaRPr/>
          </a:p>
          <a:p>
            <a:pPr indent="-342900" lvl="0" marL="342900" rtl="0" algn="l">
              <a:lnSpc>
                <a:spcPct val="90000"/>
              </a:lnSpc>
              <a:spcBef>
                <a:spcPts val="440"/>
              </a:spcBef>
              <a:spcAft>
                <a:spcPts val="0"/>
              </a:spcAft>
              <a:buClr>
                <a:schemeClr val="dk1"/>
              </a:buClr>
              <a:buSzPts val="2200"/>
              <a:buNone/>
            </a:pPr>
            <a:r>
              <a:rPr b="1" lang="fr-FR" sz="2200"/>
              <a:t>(CCH CO 38 et CTS 10)</a:t>
            </a:r>
            <a:endParaRPr/>
          </a:p>
          <a:p>
            <a:pPr indent="-342900" lvl="0" marL="342900" rtl="0" algn="l">
              <a:lnSpc>
                <a:spcPct val="90000"/>
              </a:lnSpc>
              <a:spcBef>
                <a:spcPts val="440"/>
              </a:spcBef>
              <a:spcAft>
                <a:spcPts val="0"/>
              </a:spcAft>
              <a:buClr>
                <a:schemeClr val="dk1"/>
              </a:buClr>
              <a:buSzPts val="2200"/>
              <a:buNone/>
            </a:pPr>
            <a:r>
              <a:t/>
            </a:r>
            <a:endParaRPr sz="2200"/>
          </a:p>
          <a:p>
            <a:pPr indent="-342900" lvl="0" marL="342900" rtl="0" algn="l">
              <a:lnSpc>
                <a:spcPct val="90000"/>
              </a:lnSpc>
              <a:spcBef>
                <a:spcPts val="440"/>
              </a:spcBef>
              <a:spcAft>
                <a:spcPts val="0"/>
              </a:spcAft>
              <a:buClr>
                <a:schemeClr val="dk1"/>
              </a:buClr>
              <a:buSzPts val="2200"/>
              <a:buChar char="•"/>
            </a:pPr>
            <a:r>
              <a:rPr b="1" lang="fr-FR" sz="2200"/>
              <a:t>De 1 à 19 personnes :</a:t>
            </a:r>
            <a:r>
              <a:rPr lang="fr-FR" sz="2200"/>
              <a:t> 1 dégagement de 1 UP</a:t>
            </a:r>
            <a:endParaRPr/>
          </a:p>
          <a:p>
            <a:pPr indent="-203200" lvl="0" marL="342900" rtl="0" algn="l">
              <a:lnSpc>
                <a:spcPct val="90000"/>
              </a:lnSpc>
              <a:spcBef>
                <a:spcPts val="440"/>
              </a:spcBef>
              <a:spcAft>
                <a:spcPts val="0"/>
              </a:spcAft>
              <a:buClr>
                <a:schemeClr val="dk1"/>
              </a:buClr>
              <a:buSzPts val="2200"/>
              <a:buNone/>
            </a:pPr>
            <a:r>
              <a:t/>
            </a:r>
            <a:endParaRPr sz="2200"/>
          </a:p>
          <a:p>
            <a:pPr indent="-203200" lvl="0" marL="342900" rtl="0" algn="l">
              <a:lnSpc>
                <a:spcPct val="90000"/>
              </a:lnSpc>
              <a:spcBef>
                <a:spcPts val="440"/>
              </a:spcBef>
              <a:spcAft>
                <a:spcPts val="0"/>
              </a:spcAft>
              <a:buClr>
                <a:schemeClr val="dk1"/>
              </a:buClr>
              <a:buSzPts val="2200"/>
              <a:buNone/>
            </a:pPr>
            <a:r>
              <a:t/>
            </a:r>
            <a:endParaRPr sz="2200"/>
          </a:p>
          <a:p>
            <a:pPr indent="-342900" lvl="0" marL="342900" rtl="0" algn="l">
              <a:lnSpc>
                <a:spcPct val="90000"/>
              </a:lnSpc>
              <a:spcBef>
                <a:spcPts val="440"/>
              </a:spcBef>
              <a:spcAft>
                <a:spcPts val="0"/>
              </a:spcAft>
              <a:buClr>
                <a:schemeClr val="dk1"/>
              </a:buClr>
              <a:buSzPts val="2200"/>
              <a:buChar char="•"/>
            </a:pPr>
            <a:r>
              <a:rPr b="1" lang="fr-FR" sz="2200"/>
              <a:t>De 20 à 500 personnes :</a:t>
            </a:r>
            <a:r>
              <a:rPr lang="fr-FR" sz="2200"/>
              <a:t> 2 dégagements. Largeur = 1 UP par 100 personnes + 1 UP</a:t>
            </a:r>
            <a:endParaRPr/>
          </a:p>
          <a:p>
            <a:pPr indent="-203200" lvl="0" marL="342900" rtl="0" algn="l">
              <a:lnSpc>
                <a:spcPct val="90000"/>
              </a:lnSpc>
              <a:spcBef>
                <a:spcPts val="440"/>
              </a:spcBef>
              <a:spcAft>
                <a:spcPts val="0"/>
              </a:spcAft>
              <a:buClr>
                <a:schemeClr val="dk1"/>
              </a:buClr>
              <a:buSzPts val="2200"/>
              <a:buNone/>
            </a:pPr>
            <a:r>
              <a:t/>
            </a:r>
            <a:endParaRPr sz="2200"/>
          </a:p>
          <a:p>
            <a:pPr indent="-342900" lvl="0" marL="342900" rtl="0" algn="l">
              <a:lnSpc>
                <a:spcPct val="90000"/>
              </a:lnSpc>
              <a:spcBef>
                <a:spcPts val="440"/>
              </a:spcBef>
              <a:spcAft>
                <a:spcPts val="0"/>
              </a:spcAft>
              <a:buClr>
                <a:schemeClr val="dk1"/>
              </a:buClr>
              <a:buSzPts val="2200"/>
              <a:buChar char="•"/>
            </a:pPr>
            <a:r>
              <a:rPr b="1" lang="fr-FR" sz="2200"/>
              <a:t>Plus de 500 personnes :</a:t>
            </a:r>
            <a:r>
              <a:rPr lang="fr-FR" sz="2200"/>
              <a:t> rajouter 1 dégagement par 500 personnes ou fraction de 500 personnes ; compter 1 UP par 100 personnes ou fraction de 100 personnes.</a:t>
            </a:r>
            <a:endParaRPr/>
          </a:p>
          <a:p>
            <a:pPr indent="-203200" lvl="0" marL="342900" rtl="0" algn="l">
              <a:lnSpc>
                <a:spcPct val="90000"/>
              </a:lnSpc>
              <a:spcBef>
                <a:spcPts val="440"/>
              </a:spcBef>
              <a:spcAft>
                <a:spcPts val="0"/>
              </a:spcAft>
              <a:buClr>
                <a:schemeClr val="dk1"/>
              </a:buClr>
              <a:buSzPts val="2200"/>
              <a:buNone/>
            </a:pPr>
            <a:r>
              <a:t/>
            </a:r>
            <a:endParaRPr sz="2200"/>
          </a:p>
        </p:txBody>
      </p:sp>
      <p:sp>
        <p:nvSpPr>
          <p:cNvPr id="316" name="Google Shape;316;p24"/>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20" name="Shape 320"/>
        <p:cNvGrpSpPr/>
        <p:nvPr/>
      </p:nvGrpSpPr>
      <p:grpSpPr>
        <a:xfrm>
          <a:off x="0" y="0"/>
          <a:ext cx="0" cy="0"/>
          <a:chOff x="0" y="0"/>
          <a:chExt cx="0" cy="0"/>
        </a:xfrm>
      </p:grpSpPr>
      <p:sp>
        <p:nvSpPr>
          <p:cNvPr id="321" name="Google Shape;321;p25"/>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2" name="Google Shape;322;p25"/>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3" name="Google Shape;323;p25"/>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FFFFFF"/>
              </a:buClr>
              <a:buSzPts val="2400"/>
              <a:buFont typeface="Calibri"/>
              <a:buNone/>
            </a:pPr>
            <a:r>
              <a:rPr b="1" lang="fr-FR" sz="2400">
                <a:solidFill>
                  <a:srgbClr val="FFFFFF"/>
                </a:solidFill>
              </a:rPr>
              <a:t>Sites aménagés temporairement en plein air (PA)</a:t>
            </a:r>
            <a:endParaRPr sz="2400">
              <a:solidFill>
                <a:srgbClr val="FFFFFF"/>
              </a:solidFill>
            </a:endParaRPr>
          </a:p>
        </p:txBody>
      </p:sp>
      <p:sp>
        <p:nvSpPr>
          <p:cNvPr id="324" name="Google Shape;324;p25"/>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25" name="Google Shape;325;p25"/>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228600" lvl="0" marL="342900" rtl="0" algn="l">
              <a:lnSpc>
                <a:spcPct val="90000"/>
              </a:lnSpc>
              <a:spcBef>
                <a:spcPts val="0"/>
              </a:spcBef>
              <a:spcAft>
                <a:spcPts val="0"/>
              </a:spcAft>
              <a:buClr>
                <a:schemeClr val="dk1"/>
              </a:buClr>
              <a:buSzPts val="1800"/>
              <a:buNone/>
            </a:pPr>
            <a:r>
              <a:t/>
            </a:r>
            <a:endParaRPr sz="1800"/>
          </a:p>
          <a:p>
            <a:pPr indent="-342900" lvl="0" marL="342900" rtl="0" algn="l">
              <a:lnSpc>
                <a:spcPct val="90000"/>
              </a:lnSpc>
              <a:spcBef>
                <a:spcPts val="360"/>
              </a:spcBef>
              <a:spcAft>
                <a:spcPts val="0"/>
              </a:spcAft>
              <a:buClr>
                <a:schemeClr val="dk1"/>
              </a:buClr>
              <a:buSzPts val="1800"/>
              <a:buChar char="•"/>
            </a:pPr>
            <a:r>
              <a:rPr lang="fr-FR" sz="1800"/>
              <a:t>En plein air mais sans enceinte formelle, par exemple dans le cas d’un spectacle déambulatoire, il est peu probable qu’un ERP soit caractérisé : dans ce cas aucune réglementation ne s’applique strictement et globalement à l’événement. </a:t>
            </a:r>
            <a:endParaRPr/>
          </a:p>
          <a:p>
            <a:pPr indent="-228600" lvl="0" marL="342900" rtl="0" algn="l">
              <a:lnSpc>
                <a:spcPct val="90000"/>
              </a:lnSpc>
              <a:spcBef>
                <a:spcPts val="360"/>
              </a:spcBef>
              <a:spcAft>
                <a:spcPts val="0"/>
              </a:spcAft>
              <a:buClr>
                <a:schemeClr val="dk1"/>
              </a:buClr>
              <a:buSzPts val="1800"/>
              <a:buNone/>
            </a:pPr>
            <a:r>
              <a:t/>
            </a:r>
            <a:endParaRPr sz="1800"/>
          </a:p>
          <a:p>
            <a:pPr indent="-342900" lvl="0" marL="342900" rtl="0" algn="l">
              <a:lnSpc>
                <a:spcPct val="90000"/>
              </a:lnSpc>
              <a:spcBef>
                <a:spcPts val="360"/>
              </a:spcBef>
              <a:spcAft>
                <a:spcPts val="0"/>
              </a:spcAft>
              <a:buClr>
                <a:schemeClr val="dk1"/>
              </a:buClr>
              <a:buSzPts val="1800"/>
              <a:buChar char="•"/>
            </a:pPr>
            <a:r>
              <a:rPr lang="fr-FR" sz="1800"/>
              <a:t>Pour autant, l’absence de législation ne permet pas d’en déduire un « non-droit », elle ne signifie pas plus de liberté pour l’organisateur, elle ne soulage en rien le maire de son obligation de garantir l’ordre public et la sécurité publique. </a:t>
            </a:r>
            <a:endParaRPr/>
          </a:p>
          <a:p>
            <a:pPr indent="-228600" lvl="0" marL="342900" rtl="0" algn="l">
              <a:lnSpc>
                <a:spcPct val="90000"/>
              </a:lnSpc>
              <a:spcBef>
                <a:spcPts val="360"/>
              </a:spcBef>
              <a:spcAft>
                <a:spcPts val="0"/>
              </a:spcAft>
              <a:buClr>
                <a:schemeClr val="dk1"/>
              </a:buClr>
              <a:buSzPts val="1800"/>
              <a:buNone/>
            </a:pPr>
            <a:r>
              <a:t/>
            </a:r>
            <a:endParaRPr sz="1800"/>
          </a:p>
          <a:p>
            <a:pPr indent="-342900" lvl="0" marL="342900" rtl="0" algn="l">
              <a:lnSpc>
                <a:spcPct val="90000"/>
              </a:lnSpc>
              <a:spcBef>
                <a:spcPts val="360"/>
              </a:spcBef>
              <a:spcAft>
                <a:spcPts val="0"/>
              </a:spcAft>
              <a:buClr>
                <a:schemeClr val="dk1"/>
              </a:buClr>
              <a:buSzPts val="1800"/>
              <a:buChar char="•"/>
            </a:pPr>
            <a:r>
              <a:rPr lang="fr-FR" sz="1800"/>
              <a:t>En cas d’accident, la chaîne de responsabilités reste la même, chacun a l’obligation générale d’assurer la sécurité du public. </a:t>
            </a:r>
            <a:endParaRPr/>
          </a:p>
          <a:p>
            <a:pPr indent="-228600" lvl="0" marL="342900" rtl="0" algn="l">
              <a:lnSpc>
                <a:spcPct val="90000"/>
              </a:lnSpc>
              <a:spcBef>
                <a:spcPts val="360"/>
              </a:spcBef>
              <a:spcAft>
                <a:spcPts val="0"/>
              </a:spcAft>
              <a:buClr>
                <a:schemeClr val="dk1"/>
              </a:buClr>
              <a:buSzPts val="1800"/>
              <a:buNone/>
            </a:pPr>
            <a:r>
              <a:t/>
            </a:r>
            <a:endParaRPr sz="1800"/>
          </a:p>
        </p:txBody>
      </p:sp>
      <p:sp>
        <p:nvSpPr>
          <p:cNvPr id="326" name="Google Shape;326;p25"/>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30" name="Shape 330"/>
        <p:cNvGrpSpPr/>
        <p:nvPr/>
      </p:nvGrpSpPr>
      <p:grpSpPr>
        <a:xfrm>
          <a:off x="0" y="0"/>
          <a:ext cx="0" cy="0"/>
          <a:chOff x="0" y="0"/>
          <a:chExt cx="0" cy="0"/>
        </a:xfrm>
      </p:grpSpPr>
      <p:sp>
        <p:nvSpPr>
          <p:cNvPr id="331" name="Google Shape;331;p26"/>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2" name="Google Shape;332;p26"/>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3" name="Google Shape;333;p26"/>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FFFFFF"/>
              </a:buClr>
              <a:buSzPts val="2400"/>
              <a:buFont typeface="Calibri"/>
              <a:buNone/>
            </a:pPr>
            <a:r>
              <a:rPr b="1" lang="fr-FR" sz="2400">
                <a:solidFill>
                  <a:srgbClr val="FFFFFF"/>
                </a:solidFill>
              </a:rPr>
              <a:t>Sites aménagés temporairement en plein air (PA)</a:t>
            </a:r>
            <a:endParaRPr sz="2400">
              <a:solidFill>
                <a:srgbClr val="FFFFFF"/>
              </a:solidFill>
            </a:endParaRPr>
          </a:p>
        </p:txBody>
      </p:sp>
      <p:sp>
        <p:nvSpPr>
          <p:cNvPr id="334" name="Google Shape;334;p26"/>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35" name="Google Shape;335;p26"/>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800"/>
              <a:buNone/>
            </a:pPr>
            <a:r>
              <a:rPr lang="fr-FR" sz="800"/>
              <a:t>Tout espace extérieur accueillant du public est un ERP, désigné par les lettres "PA" (Précisions concernant les différentes catégories). Ainsi, jusqu’à une capacité de 300 personnes, un ERP de type PA sera classé en 5</a:t>
            </a:r>
            <a:r>
              <a:rPr baseline="30000" lang="fr-FR" sz="800"/>
              <a:t>ème</a:t>
            </a:r>
            <a:r>
              <a:rPr lang="fr-FR" sz="800"/>
              <a:t> catégorie.</a:t>
            </a:r>
            <a:endParaRPr/>
          </a:p>
          <a:p>
            <a:pPr indent="-342900" lvl="0" marL="342900" rtl="0" algn="l">
              <a:lnSpc>
                <a:spcPct val="90000"/>
              </a:lnSpc>
              <a:spcBef>
                <a:spcPts val="160"/>
              </a:spcBef>
              <a:spcAft>
                <a:spcPts val="0"/>
              </a:spcAft>
              <a:buClr>
                <a:schemeClr val="dk1"/>
              </a:buClr>
              <a:buSzPts val="800"/>
              <a:buNone/>
            </a:pPr>
            <a:r>
              <a:t/>
            </a:r>
            <a:endParaRPr b="1" sz="800"/>
          </a:p>
          <a:p>
            <a:pPr indent="-342900" lvl="0" marL="342900" rtl="0" algn="l">
              <a:lnSpc>
                <a:spcPct val="90000"/>
              </a:lnSpc>
              <a:spcBef>
                <a:spcPts val="160"/>
              </a:spcBef>
              <a:spcAft>
                <a:spcPts val="0"/>
              </a:spcAft>
              <a:buClr>
                <a:schemeClr val="dk1"/>
              </a:buClr>
              <a:buSzPts val="800"/>
              <a:buNone/>
            </a:pPr>
            <a:r>
              <a:rPr b="1" lang="fr-FR" sz="800"/>
              <a:t>Les conditions préalables à l’aménagement du site</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Demander l’autorisation du propriétaire du site.</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Demander un arrêté municipal ou préfectoral d’autorisation d’activité sur site (chronologie des événements).</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En cas d’utilisation de structures (gradins, échafaudages…), faire appel à des entreprises spécialisées et référencées.</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Etudier l’alimentation électrique du site en prenant en compte l’ensemble des besoins (scénique, restauration, sécurité...) en concertation avec un électricien et en faisant intervenir un organisme de contrôle agréé.</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Eventuellement, demander une pré-visite du lieu à la commission de sécurité afin d’éviter toute surprise de dernière minute et de connaître exactement les travaux et aménagements à réaliser.</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Prévoir les contingences du spectacle : feux d’artifice, animaux, véhicules…</a:t>
            </a:r>
            <a:endParaRPr/>
          </a:p>
          <a:p>
            <a:pPr indent="-342900" lvl="0" marL="342900" rtl="0" algn="l">
              <a:lnSpc>
                <a:spcPct val="90000"/>
              </a:lnSpc>
              <a:spcBef>
                <a:spcPts val="160"/>
              </a:spcBef>
              <a:spcAft>
                <a:spcPts val="0"/>
              </a:spcAft>
              <a:buClr>
                <a:schemeClr val="dk1"/>
              </a:buClr>
              <a:buSzPts val="800"/>
              <a:buNone/>
            </a:pPr>
            <a:r>
              <a:t/>
            </a:r>
            <a:endParaRPr b="1" sz="800"/>
          </a:p>
          <a:p>
            <a:pPr indent="-342900" lvl="0" marL="342900" rtl="0" algn="l">
              <a:lnSpc>
                <a:spcPct val="90000"/>
              </a:lnSpc>
              <a:spcBef>
                <a:spcPts val="160"/>
              </a:spcBef>
              <a:spcAft>
                <a:spcPts val="0"/>
              </a:spcAft>
              <a:buClr>
                <a:schemeClr val="dk1"/>
              </a:buClr>
              <a:buSzPts val="800"/>
              <a:buNone/>
            </a:pPr>
            <a:r>
              <a:rPr b="1" lang="fr-FR" sz="800"/>
              <a:t>Les aménagements techniques</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Flécher l’itinéraire des grands axes menant au site pour le public. Le fléchage sur la voie publique étant réglementé, il y aura lieu de travailler ce dossier en collaboration avec les communes concernées.</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Flécher l’arrivée au site et les parkings.</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Barriérer les espaces interdits au public.</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Prévoir une ligne téléphonique au niveau de l’accueil/billetterie.</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Prévoir les sanitaires.</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Attention aux normes électriques : même en extérieur, la protection en 30 mA est exigée.</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En cas d’utilisation d’artifices, prévoir un lieu de stockage, si possible en dehors du site. Seul, le matériel utilisé pour la représentation peut être entreposé. Se conformer aux directives de l’artificier pour la délimitation du périmètre de sécurité, pour la liste des moyens d’extinction et pour la situation de l’espace de tir par rapport au public et aux éventuels réseaux électriques aériens. Prévoir enfin le barriérage du périmètre de tir.</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En cas d’utilisation de véhicules, ne stockez pas de carburant dans le réservoir du véhicule, ni sur le site.</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Prévoir le bâchage du matériel sensible, notamment pour les produits numériques et électriques.</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Prévoir une cabine (type cabine de chantier) pour abriter la régie.</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Prévoir un gardiennage du lieu. Les assureurs l’exigent.</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Prévoir un éclairage du site, indépendant du reste des installations. La commande de cet éclairage doit être accessible au service de gardiennage.</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Prévoir un point d’eau.</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Demander un contrôle des installations électriques et des structures par un bureau de vérification. Son rapport doit obligatoirement être fourni à la commission de sécurité.</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Prévoir des extincteurs en nombre suffisant. Un service de sécurité incendie peut être imposé par la commission de sécurité.</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Prévoir une alarme incendie adaptée.</a:t>
            </a:r>
            <a:endParaRPr/>
          </a:p>
          <a:p>
            <a:pPr indent="-342900" lvl="0" marL="342900" rtl="0" algn="l">
              <a:lnSpc>
                <a:spcPct val="90000"/>
              </a:lnSpc>
              <a:spcBef>
                <a:spcPts val="160"/>
              </a:spcBef>
              <a:spcAft>
                <a:spcPts val="0"/>
              </a:spcAft>
              <a:buClr>
                <a:schemeClr val="dk1"/>
              </a:buClr>
              <a:buSzPts val="800"/>
              <a:buFont typeface="Noto Sans Symbols"/>
              <a:buChar char="✔"/>
            </a:pPr>
            <a:r>
              <a:rPr lang="fr-FR" sz="800"/>
              <a:t>Mettre en place un système d’éclairage de sécurité.</a:t>
            </a:r>
            <a:br>
              <a:rPr lang="fr-FR" sz="800"/>
            </a:br>
            <a:br>
              <a:rPr lang="fr-FR" sz="800"/>
            </a:br>
            <a:r>
              <a:rPr lang="fr-FR" sz="800"/>
              <a:t>(CCH PA11, PA12, PA13)</a:t>
            </a:r>
            <a:endParaRPr/>
          </a:p>
          <a:p>
            <a:pPr indent="-292100" lvl="0" marL="342900" rtl="0" algn="l">
              <a:lnSpc>
                <a:spcPct val="90000"/>
              </a:lnSpc>
              <a:spcBef>
                <a:spcPts val="160"/>
              </a:spcBef>
              <a:spcAft>
                <a:spcPts val="0"/>
              </a:spcAft>
              <a:buClr>
                <a:schemeClr val="dk1"/>
              </a:buClr>
              <a:buSzPts val="800"/>
              <a:buNone/>
            </a:pPr>
            <a:r>
              <a:t/>
            </a:r>
            <a:endParaRPr sz="800"/>
          </a:p>
        </p:txBody>
      </p:sp>
      <p:sp>
        <p:nvSpPr>
          <p:cNvPr id="336" name="Google Shape;336;p26"/>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fr-FR" sz="4000"/>
              <a:t>Définition des implantations de sièges ou places assises</a:t>
            </a:r>
            <a:endParaRPr/>
          </a:p>
        </p:txBody>
      </p:sp>
      <p:sp>
        <p:nvSpPr>
          <p:cNvPr id="342" name="Google Shape;342;p2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None/>
            </a:pPr>
            <a:r>
              <a:rPr b="1" lang="fr-FR"/>
              <a:t>Etablissement de type PA </a:t>
            </a:r>
            <a:endParaRPr/>
          </a:p>
          <a:p>
            <a:pPr indent="-342900" lvl="0" marL="342900" rtl="0" algn="l">
              <a:spcBef>
                <a:spcPts val="640"/>
              </a:spcBef>
              <a:spcAft>
                <a:spcPts val="0"/>
              </a:spcAft>
              <a:buClr>
                <a:schemeClr val="dk1"/>
              </a:buClr>
              <a:buSzPts val="3200"/>
              <a:buChar char="•"/>
            </a:pPr>
            <a:r>
              <a:rPr b="1" lang="fr-FR"/>
              <a:t>(uniquement équipement gradin)</a:t>
            </a:r>
            <a:endParaRPr/>
          </a:p>
          <a:p>
            <a:pPr indent="-342900" lvl="0" marL="342900" rtl="0" algn="l">
              <a:spcBef>
                <a:spcPts val="640"/>
              </a:spcBef>
              <a:spcAft>
                <a:spcPts val="0"/>
              </a:spcAft>
              <a:buClr>
                <a:schemeClr val="dk1"/>
              </a:buClr>
              <a:buSzPts val="3200"/>
              <a:buNone/>
            </a:pPr>
            <a:r>
              <a:t/>
            </a:r>
            <a:endParaRPr/>
          </a:p>
        </p:txBody>
      </p:sp>
      <p:sp>
        <p:nvSpPr>
          <p:cNvPr id="343" name="Google Shape;343;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fr-FR"/>
              <a:t>cours agec le théâtre en ordre de marche</a:t>
            </a:r>
            <a:endParaRPr/>
          </a:p>
        </p:txBody>
      </p:sp>
      <p:pic>
        <p:nvPicPr>
          <p:cNvPr descr="definition implantations 1" id="344" name="Google Shape;344;p27"/>
          <p:cNvPicPr preferRelativeResize="0"/>
          <p:nvPr/>
        </p:nvPicPr>
        <p:blipFill rotWithShape="1">
          <a:blip r:embed="rId3">
            <a:alphaModFix/>
          </a:blip>
          <a:srcRect b="0" l="0" r="0" t="0"/>
          <a:stretch/>
        </p:blipFill>
        <p:spPr>
          <a:xfrm>
            <a:off x="1547664" y="3140968"/>
            <a:ext cx="6048672" cy="288032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28"/>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3100"/>
              <a:buFont typeface="Calibri"/>
              <a:buNone/>
            </a:pPr>
            <a:r>
              <a:rPr b="1" lang="fr-FR" sz="3100">
                <a:solidFill>
                  <a:srgbClr val="FFFFFF"/>
                </a:solidFill>
              </a:rPr>
              <a:t>Les dégagements en type PA</a:t>
            </a:r>
            <a:endParaRPr sz="3100">
              <a:solidFill>
                <a:srgbClr val="FFFFFF"/>
              </a:solidFill>
            </a:endParaRPr>
          </a:p>
        </p:txBody>
      </p:sp>
      <p:sp>
        <p:nvSpPr>
          <p:cNvPr id="350" name="Google Shape;350;p28"/>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800"/>
              <a:buNone/>
            </a:pPr>
            <a:r>
              <a:rPr lang="fr-FR" sz="1800"/>
              <a:t> </a:t>
            </a:r>
            <a:endParaRPr/>
          </a:p>
          <a:p>
            <a:pPr indent="-342900" lvl="0" marL="342900" rtl="0" algn="l">
              <a:lnSpc>
                <a:spcPct val="90000"/>
              </a:lnSpc>
              <a:spcBef>
                <a:spcPts val="360"/>
              </a:spcBef>
              <a:spcAft>
                <a:spcPts val="0"/>
              </a:spcAft>
              <a:buClr>
                <a:schemeClr val="dk1"/>
              </a:buClr>
              <a:buSzPts val="1800"/>
              <a:buChar char="•"/>
            </a:pPr>
            <a:r>
              <a:rPr lang="fr-FR" sz="1800"/>
              <a:t>Les sorties de l'établissement donnant accès soit à des voies publiques, soit à des voies de dégagement situées à l'intérieur de l'enceinte générale doivent avoir une largeur calculée sur une base d'une unité de passage pour 300 personnes.</a:t>
            </a:r>
            <a:br>
              <a:rPr lang="fr-FR" sz="1800"/>
            </a:br>
            <a:br>
              <a:rPr lang="fr-FR" sz="1800"/>
            </a:br>
            <a:r>
              <a:rPr lang="fr-FR" sz="1800"/>
              <a:t>Le nombre des sorties est fixé à deux pour les établissements ne dépassant pas 500 personnes, à trois de 501 à 3 000 personnes. Au-delà de 3 000 personnes, une sortie doit être ajoutée par tranche supplémentaire de 3 000 personnes.</a:t>
            </a:r>
            <a:br>
              <a:rPr lang="fr-FR" sz="1800"/>
            </a:br>
            <a:br>
              <a:rPr lang="fr-FR" sz="1800"/>
            </a:br>
            <a:r>
              <a:rPr lang="fr-FR" sz="1800"/>
              <a:t>La largeur des escaliers de desserte des places de gradins doit être calculée sur la base de une unité de passage pour 150 personnes. (CCH PA7)</a:t>
            </a:r>
            <a:br>
              <a:rPr lang="fr-FR" sz="1800"/>
            </a:br>
            <a:br>
              <a:rPr lang="fr-FR" sz="1800"/>
            </a:br>
            <a:r>
              <a:rPr lang="fr-FR" sz="1800"/>
              <a:t>Chaque rangée doit comporter quarante places au plus entre deux circulations ou vingt entre une circulation et une paroi (ou un garde-corps). (CCH PA9)</a:t>
            </a:r>
            <a:endParaRPr/>
          </a:p>
          <a:p>
            <a:pPr indent="-228600" lvl="0" marL="342900" rtl="0" algn="l">
              <a:lnSpc>
                <a:spcPct val="90000"/>
              </a:lnSpc>
              <a:spcBef>
                <a:spcPts val="360"/>
              </a:spcBef>
              <a:spcAft>
                <a:spcPts val="0"/>
              </a:spcAft>
              <a:buClr>
                <a:schemeClr val="dk1"/>
              </a:buClr>
              <a:buSzPts val="1800"/>
              <a:buNone/>
            </a:pPr>
            <a:r>
              <a:t/>
            </a:r>
            <a:endParaRPr sz="1800"/>
          </a:p>
        </p:txBody>
      </p:sp>
      <p:sp>
        <p:nvSpPr>
          <p:cNvPr id="351" name="Google Shape;351;p28"/>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55" name="Shape 355"/>
        <p:cNvGrpSpPr/>
        <p:nvPr/>
      </p:nvGrpSpPr>
      <p:grpSpPr>
        <a:xfrm>
          <a:off x="0" y="0"/>
          <a:ext cx="0" cy="0"/>
          <a:chOff x="0" y="0"/>
          <a:chExt cx="0" cy="0"/>
        </a:xfrm>
      </p:grpSpPr>
      <p:sp>
        <p:nvSpPr>
          <p:cNvPr id="356" name="Google Shape;356;p29"/>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7" name="Google Shape;357;p29"/>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8" name="Google Shape;358;p29"/>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100"/>
              <a:buFont typeface="Calibri"/>
              <a:buNone/>
            </a:pPr>
            <a:r>
              <a:rPr b="1" lang="fr-FR" sz="4100">
                <a:solidFill>
                  <a:srgbClr val="FFFFFF"/>
                </a:solidFill>
              </a:rPr>
              <a:t>Le chapiteau (type CTS)</a:t>
            </a:r>
            <a:br>
              <a:rPr lang="fr-FR" sz="4100">
                <a:solidFill>
                  <a:srgbClr val="FFFFFF"/>
                </a:solidFill>
              </a:rPr>
            </a:br>
            <a:endParaRPr sz="4100">
              <a:solidFill>
                <a:srgbClr val="FFFFFF"/>
              </a:solidFill>
            </a:endParaRPr>
          </a:p>
        </p:txBody>
      </p:sp>
      <p:sp>
        <p:nvSpPr>
          <p:cNvPr id="359" name="Google Shape;359;p29"/>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60" name="Google Shape;360;p29"/>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300"/>
              <a:buNone/>
            </a:pPr>
            <a:r>
              <a:rPr lang="fr-FR" sz="1300"/>
              <a:t>Tout espace, clos et itinérant, possédant une couverture souple, dans lequel l’effectif total du public admis est égal ou supérieur à 20 personnes est un ERP, désigné par les lettres CTS (chapiteaux, tentes et structures) (CCH CTS1).</a:t>
            </a:r>
            <a:endParaRPr/>
          </a:p>
          <a:p>
            <a:pPr indent="-342900" lvl="0" marL="342900" rtl="0" algn="l">
              <a:lnSpc>
                <a:spcPct val="90000"/>
              </a:lnSpc>
              <a:spcBef>
                <a:spcPts val="260"/>
              </a:spcBef>
              <a:spcAft>
                <a:spcPts val="0"/>
              </a:spcAft>
              <a:buClr>
                <a:schemeClr val="dk1"/>
              </a:buClr>
              <a:buSzPts val="1300"/>
              <a:buNone/>
            </a:pPr>
            <a:r>
              <a:rPr lang="fr-FR" sz="1300"/>
              <a:t> </a:t>
            </a:r>
            <a:endParaRPr/>
          </a:p>
          <a:p>
            <a:pPr indent="-342900" lvl="0" marL="342900" rtl="0" algn="l">
              <a:lnSpc>
                <a:spcPct val="90000"/>
              </a:lnSpc>
              <a:spcBef>
                <a:spcPts val="260"/>
              </a:spcBef>
              <a:spcAft>
                <a:spcPts val="0"/>
              </a:spcAft>
              <a:buClr>
                <a:schemeClr val="dk1"/>
              </a:buClr>
              <a:buSzPts val="1300"/>
              <a:buNone/>
            </a:pPr>
            <a:r>
              <a:rPr b="1" lang="fr-FR" sz="1300"/>
              <a:t>Dans le cas particulier d’un CTS pouvant accueillir de 20 à moins de 50 personnes, seuls les trois points suivants sont à respecter :</a:t>
            </a:r>
            <a:r>
              <a:rPr lang="fr-FR" sz="1300"/>
              <a:t> </a:t>
            </a:r>
            <a:endParaRPr/>
          </a:p>
          <a:p>
            <a:pPr indent="-342900" lvl="0" marL="342900" rtl="0" algn="l">
              <a:lnSpc>
                <a:spcPct val="90000"/>
              </a:lnSpc>
              <a:spcBef>
                <a:spcPts val="260"/>
              </a:spcBef>
              <a:spcAft>
                <a:spcPts val="0"/>
              </a:spcAft>
              <a:buClr>
                <a:schemeClr val="dk1"/>
              </a:buClr>
              <a:buSzPts val="1300"/>
              <a:buNone/>
            </a:pPr>
            <a:r>
              <a:rPr lang="fr-FR" sz="1300"/>
              <a:t> </a:t>
            </a:r>
            <a:endParaRPr/>
          </a:p>
          <a:p>
            <a:pPr indent="-342900" lvl="0" marL="342900" rtl="0" algn="l">
              <a:lnSpc>
                <a:spcPct val="90000"/>
              </a:lnSpc>
              <a:spcBef>
                <a:spcPts val="260"/>
              </a:spcBef>
              <a:spcAft>
                <a:spcPts val="0"/>
              </a:spcAft>
              <a:buClr>
                <a:schemeClr val="dk1"/>
              </a:buClr>
              <a:buSzPts val="1300"/>
              <a:buNone/>
            </a:pPr>
            <a:r>
              <a:rPr lang="fr-FR" sz="1300"/>
              <a:t>Prévoir deux sorties d’une largeur d’au moins 0,90 m.</a:t>
            </a:r>
            <a:endParaRPr/>
          </a:p>
          <a:p>
            <a:pPr indent="-342900" lvl="0" marL="342900" rtl="0" algn="l">
              <a:lnSpc>
                <a:spcPct val="90000"/>
              </a:lnSpc>
              <a:spcBef>
                <a:spcPts val="260"/>
              </a:spcBef>
              <a:spcAft>
                <a:spcPts val="0"/>
              </a:spcAft>
              <a:buClr>
                <a:schemeClr val="dk1"/>
              </a:buClr>
              <a:buSzPts val="1300"/>
              <a:buNone/>
            </a:pPr>
            <a:r>
              <a:rPr lang="fr-FR" sz="1300"/>
              <a:t>L’enveloppe du chapiteau doit être réalisée en matériau de catégorie M2</a:t>
            </a:r>
            <a:endParaRPr/>
          </a:p>
          <a:p>
            <a:pPr indent="-342900" lvl="0" marL="342900" rtl="0" algn="l">
              <a:lnSpc>
                <a:spcPct val="90000"/>
              </a:lnSpc>
              <a:spcBef>
                <a:spcPts val="260"/>
              </a:spcBef>
              <a:spcAft>
                <a:spcPts val="0"/>
              </a:spcAft>
              <a:buClr>
                <a:schemeClr val="dk1"/>
              </a:buClr>
              <a:buSzPts val="1300"/>
              <a:buNone/>
            </a:pPr>
            <a:r>
              <a:rPr lang="fr-FR" sz="1300"/>
              <a:t>L’installation électrique doit être protégée par un différentiel de 30mA.</a:t>
            </a:r>
            <a:endParaRPr/>
          </a:p>
          <a:p>
            <a:pPr indent="-342900" lvl="0" marL="342900" rtl="0" algn="l">
              <a:lnSpc>
                <a:spcPct val="90000"/>
              </a:lnSpc>
              <a:spcBef>
                <a:spcPts val="260"/>
              </a:spcBef>
              <a:spcAft>
                <a:spcPts val="0"/>
              </a:spcAft>
              <a:buClr>
                <a:schemeClr val="dk1"/>
              </a:buClr>
              <a:buSzPts val="1300"/>
              <a:buNone/>
            </a:pPr>
            <a:r>
              <a:rPr lang="fr-FR" sz="1300"/>
              <a:t> </a:t>
            </a:r>
            <a:endParaRPr/>
          </a:p>
          <a:p>
            <a:pPr indent="-342900" lvl="0" marL="342900" rtl="0" algn="l">
              <a:lnSpc>
                <a:spcPct val="90000"/>
              </a:lnSpc>
              <a:spcBef>
                <a:spcPts val="260"/>
              </a:spcBef>
              <a:spcAft>
                <a:spcPts val="0"/>
              </a:spcAft>
              <a:buClr>
                <a:schemeClr val="dk1"/>
              </a:buClr>
              <a:buSzPts val="1300"/>
              <a:buNone/>
            </a:pPr>
            <a:r>
              <a:rPr lang="fr-FR" sz="1300"/>
              <a:t>Avant une manifestation ou un spectacle, l'organisateur doit obtenir l'autorisation du maire pour l'ouverture au public et pour l'occupation du domaine public.</a:t>
            </a:r>
            <a:br>
              <a:rPr lang="fr-FR" sz="1300"/>
            </a:br>
            <a:br>
              <a:rPr lang="fr-FR" sz="1300"/>
            </a:br>
            <a:r>
              <a:rPr lang="fr-FR" sz="1300"/>
              <a:t>La saisine par le maire de la commission de sécurité en vue de l'ouverture d'un établissement recevant du public doit être effectuée </a:t>
            </a:r>
            <a:r>
              <a:rPr b="1" lang="fr-FR" sz="1300"/>
              <a:t>au minimum un mois </a:t>
            </a:r>
            <a:r>
              <a:rPr lang="fr-FR" sz="1300"/>
              <a:t>avant la date d'ouverture prévue.</a:t>
            </a:r>
            <a:br>
              <a:rPr lang="fr-FR" sz="1300"/>
            </a:br>
            <a:br>
              <a:rPr lang="fr-FR" sz="1300"/>
            </a:br>
            <a:r>
              <a:rPr lang="fr-FR" sz="1300"/>
              <a:t>Dans le cadre de cette demande, l'organisateur doit faire parvenir au maire </a:t>
            </a:r>
            <a:r>
              <a:rPr b="1" lang="fr-FR" sz="1300"/>
              <a:t>huit jours minimum </a:t>
            </a:r>
            <a:r>
              <a:rPr lang="fr-FR" sz="1300"/>
              <a:t>avant la date d'ouverture au public </a:t>
            </a:r>
            <a:r>
              <a:rPr b="1" lang="fr-FR" sz="1300"/>
              <a:t>l'extrait du registre de sécurité du chapiteau </a:t>
            </a:r>
            <a:r>
              <a:rPr lang="fr-FR" sz="1300"/>
              <a:t>(CCH CTS31).</a:t>
            </a:r>
            <a:endParaRPr/>
          </a:p>
          <a:p>
            <a:pPr indent="-260350" lvl="0" marL="342900" rtl="0" algn="l">
              <a:lnSpc>
                <a:spcPct val="90000"/>
              </a:lnSpc>
              <a:spcBef>
                <a:spcPts val="260"/>
              </a:spcBef>
              <a:spcAft>
                <a:spcPts val="0"/>
              </a:spcAft>
              <a:buClr>
                <a:schemeClr val="dk1"/>
              </a:buClr>
              <a:buSzPts val="1300"/>
              <a:buNone/>
            </a:pPr>
            <a:r>
              <a:t/>
            </a:r>
            <a:endParaRPr sz="1300"/>
          </a:p>
        </p:txBody>
      </p:sp>
      <p:sp>
        <p:nvSpPr>
          <p:cNvPr id="361" name="Google Shape;361;p29"/>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8" name="Shape 108"/>
        <p:cNvGrpSpPr/>
        <p:nvPr/>
      </p:nvGrpSpPr>
      <p:grpSpPr>
        <a:xfrm>
          <a:off x="0" y="0"/>
          <a:ext cx="0" cy="0"/>
          <a:chOff x="0" y="0"/>
          <a:chExt cx="0" cy="0"/>
        </a:xfrm>
      </p:grpSpPr>
      <p:sp>
        <p:nvSpPr>
          <p:cNvPr id="109" name="Google Shape;109;p3"/>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0" name="Google Shape;110;p3"/>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1" name="Google Shape;111;p3"/>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400"/>
              <a:buFont typeface="Calibri"/>
              <a:buNone/>
            </a:pPr>
            <a:r>
              <a:rPr b="1" lang="fr-FR">
                <a:solidFill>
                  <a:srgbClr val="FFFFFF"/>
                </a:solidFill>
              </a:rPr>
              <a:t>Les lieux</a:t>
            </a:r>
            <a:br>
              <a:rPr b="1" lang="fr-FR">
                <a:solidFill>
                  <a:srgbClr val="FFFFFF"/>
                </a:solidFill>
              </a:rPr>
            </a:br>
            <a:endParaRPr>
              <a:solidFill>
                <a:srgbClr val="FFFFFF"/>
              </a:solidFill>
            </a:endParaRPr>
          </a:p>
        </p:txBody>
      </p:sp>
      <p:sp>
        <p:nvSpPr>
          <p:cNvPr id="112" name="Google Shape;112;p3"/>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13" name="Google Shape;113;p3"/>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lnSpcReduction="20000"/>
          </a:bodyPr>
          <a:lstStyle/>
          <a:p>
            <a:pPr indent="-342900" lvl="0" marL="342900" rtl="0" algn="l">
              <a:lnSpc>
                <a:spcPct val="90000"/>
              </a:lnSpc>
              <a:spcBef>
                <a:spcPts val="0"/>
              </a:spcBef>
              <a:spcAft>
                <a:spcPts val="0"/>
              </a:spcAft>
              <a:buClr>
                <a:schemeClr val="dk1"/>
              </a:buClr>
              <a:buSzPts val="2200"/>
              <a:buNone/>
            </a:pPr>
            <a:r>
              <a:rPr lang="fr-FR" sz="2200"/>
              <a:t>	Les lieux de spectacle, quels qu’ils soient (théâtre, salle de concert, exposition…) font partie de ce que l’on appelle les ERP :</a:t>
            </a:r>
            <a:endParaRPr/>
          </a:p>
          <a:p>
            <a:pPr indent="-342900" lvl="0" marL="342900" rtl="0" algn="l">
              <a:lnSpc>
                <a:spcPct val="90000"/>
              </a:lnSpc>
              <a:spcBef>
                <a:spcPts val="440"/>
              </a:spcBef>
              <a:spcAft>
                <a:spcPts val="0"/>
              </a:spcAft>
              <a:buClr>
                <a:schemeClr val="dk1"/>
              </a:buClr>
              <a:buSzPts val="2200"/>
              <a:buNone/>
            </a:pPr>
            <a:r>
              <a:rPr lang="fr-FR" sz="2200"/>
              <a:t>			</a:t>
            </a:r>
            <a:endParaRPr/>
          </a:p>
          <a:p>
            <a:pPr indent="-342900" lvl="0" marL="342900" rtl="0" algn="l">
              <a:lnSpc>
                <a:spcPct val="90000"/>
              </a:lnSpc>
              <a:spcBef>
                <a:spcPts val="440"/>
              </a:spcBef>
              <a:spcAft>
                <a:spcPts val="0"/>
              </a:spcAft>
              <a:buClr>
                <a:schemeClr val="dk1"/>
              </a:buClr>
              <a:buSzPts val="2200"/>
              <a:buNone/>
            </a:pPr>
            <a:r>
              <a:rPr lang="fr-FR" sz="2200"/>
              <a:t>		</a:t>
            </a:r>
            <a:r>
              <a:rPr b="1" lang="fr-FR" sz="2200"/>
              <a:t> les </a:t>
            </a:r>
            <a:r>
              <a:rPr b="1" lang="fr-FR" sz="2200"/>
              <a:t>Établissements</a:t>
            </a:r>
            <a:r>
              <a:rPr b="1" lang="fr-FR" sz="2200"/>
              <a:t> Recevant du Public</a:t>
            </a:r>
            <a:r>
              <a:rPr lang="fr-FR" sz="2200"/>
              <a:t>. </a:t>
            </a:r>
            <a:endParaRPr/>
          </a:p>
          <a:p>
            <a:pPr indent="-342900" lvl="0" marL="342900" rtl="0" algn="l">
              <a:lnSpc>
                <a:spcPct val="90000"/>
              </a:lnSpc>
              <a:spcBef>
                <a:spcPts val="440"/>
              </a:spcBef>
              <a:spcAft>
                <a:spcPts val="0"/>
              </a:spcAft>
              <a:buClr>
                <a:schemeClr val="dk1"/>
              </a:buClr>
              <a:buSzPts val="2200"/>
              <a:buNone/>
            </a:pPr>
            <a:r>
              <a:t/>
            </a:r>
            <a:endParaRPr sz="2200"/>
          </a:p>
          <a:p>
            <a:pPr indent="-342900" lvl="0" marL="342900" rtl="0" algn="l">
              <a:lnSpc>
                <a:spcPct val="90000"/>
              </a:lnSpc>
              <a:spcBef>
                <a:spcPts val="440"/>
              </a:spcBef>
              <a:spcAft>
                <a:spcPts val="0"/>
              </a:spcAft>
              <a:buClr>
                <a:schemeClr val="dk1"/>
              </a:buClr>
              <a:buSzPts val="2200"/>
              <a:buNone/>
            </a:pPr>
            <a:r>
              <a:rPr lang="fr-FR" sz="2200"/>
              <a:t>	Un ERP est un bâtiment, un local ou une enceinte dans lequel des personnes sont admises, soit librement, soit moyennant une rétribution ou une participation quelconque, ou dans lequel sont tenues des réunions ouvertes à tout venant ou sur invitation, payantes ou non (CCH R 123-2).</a:t>
            </a:r>
            <a:br>
              <a:rPr lang="fr-FR" sz="2200"/>
            </a:br>
            <a:endParaRPr sz="2200"/>
          </a:p>
          <a:p>
            <a:pPr indent="-342900" lvl="0" marL="342900" rtl="0" algn="l">
              <a:lnSpc>
                <a:spcPct val="90000"/>
              </a:lnSpc>
              <a:spcBef>
                <a:spcPts val="440"/>
              </a:spcBef>
              <a:spcAft>
                <a:spcPts val="0"/>
              </a:spcAft>
              <a:buClr>
                <a:schemeClr val="dk1"/>
              </a:buClr>
              <a:buSzPts val="2200"/>
              <a:buNone/>
            </a:pPr>
            <a:r>
              <a:t/>
            </a:r>
            <a:endParaRPr b="1" sz="2200"/>
          </a:p>
          <a:p>
            <a:pPr indent="-203200" lvl="0" marL="342900" rtl="0" algn="l">
              <a:lnSpc>
                <a:spcPct val="90000"/>
              </a:lnSpc>
              <a:spcBef>
                <a:spcPts val="440"/>
              </a:spcBef>
              <a:spcAft>
                <a:spcPts val="0"/>
              </a:spcAft>
              <a:buClr>
                <a:schemeClr val="dk1"/>
              </a:buClr>
              <a:buSzPts val="2200"/>
              <a:buNone/>
            </a:pPr>
            <a:r>
              <a:t/>
            </a:r>
            <a:endParaRPr sz="2200"/>
          </a:p>
        </p:txBody>
      </p:sp>
      <p:sp>
        <p:nvSpPr>
          <p:cNvPr id="114" name="Google Shape;114;p3"/>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65" name="Shape 365"/>
        <p:cNvGrpSpPr/>
        <p:nvPr/>
      </p:nvGrpSpPr>
      <p:grpSpPr>
        <a:xfrm>
          <a:off x="0" y="0"/>
          <a:ext cx="0" cy="0"/>
          <a:chOff x="0" y="0"/>
          <a:chExt cx="0" cy="0"/>
        </a:xfrm>
      </p:grpSpPr>
      <p:sp>
        <p:nvSpPr>
          <p:cNvPr id="366" name="Google Shape;366;p30"/>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7" name="Google Shape;367;p30"/>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8" name="Google Shape;368;p30"/>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100"/>
              <a:buFont typeface="Calibri"/>
              <a:buNone/>
            </a:pPr>
            <a:r>
              <a:rPr b="1" lang="fr-FR" sz="4100">
                <a:solidFill>
                  <a:srgbClr val="FFFFFF"/>
                </a:solidFill>
              </a:rPr>
              <a:t>Le chapiteau (type CTS)</a:t>
            </a:r>
            <a:endParaRPr sz="4100">
              <a:solidFill>
                <a:srgbClr val="FFFFFF"/>
              </a:solidFill>
            </a:endParaRPr>
          </a:p>
        </p:txBody>
      </p:sp>
      <p:sp>
        <p:nvSpPr>
          <p:cNvPr id="369" name="Google Shape;369;p30"/>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70" name="Google Shape;370;p30"/>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300"/>
              <a:buNone/>
            </a:pPr>
            <a:r>
              <a:rPr b="1" lang="fr-FR" sz="1300"/>
              <a:t>Le registre de sécurité</a:t>
            </a:r>
            <a:endParaRPr sz="1300"/>
          </a:p>
          <a:p>
            <a:pPr indent="-342900" lvl="0" marL="342900" rtl="0" algn="l">
              <a:lnSpc>
                <a:spcPct val="90000"/>
              </a:lnSpc>
              <a:spcBef>
                <a:spcPts val="260"/>
              </a:spcBef>
              <a:spcAft>
                <a:spcPts val="0"/>
              </a:spcAft>
              <a:buClr>
                <a:schemeClr val="dk1"/>
              </a:buClr>
              <a:buSzPts val="1300"/>
              <a:buNone/>
            </a:pPr>
            <a:r>
              <a:rPr lang="fr-FR" sz="1300"/>
              <a:t> </a:t>
            </a:r>
            <a:endParaRPr/>
          </a:p>
          <a:p>
            <a:pPr indent="-342900" lvl="0" marL="342900" rtl="0" algn="l">
              <a:lnSpc>
                <a:spcPct val="90000"/>
              </a:lnSpc>
              <a:spcBef>
                <a:spcPts val="260"/>
              </a:spcBef>
              <a:spcAft>
                <a:spcPts val="0"/>
              </a:spcAft>
              <a:buClr>
                <a:schemeClr val="dk1"/>
              </a:buClr>
              <a:buSzPts val="1300"/>
              <a:buNone/>
            </a:pPr>
            <a:r>
              <a:rPr lang="fr-FR" sz="1300"/>
              <a:t>Le registre de sécurité doit obligatoirement accompagner la structure. Il doit être présenté à toute visite de la commission de sécurité. </a:t>
            </a:r>
            <a:endParaRPr/>
          </a:p>
          <a:p>
            <a:pPr indent="-342900" lvl="0" marL="342900" rtl="0" algn="l">
              <a:lnSpc>
                <a:spcPct val="90000"/>
              </a:lnSpc>
              <a:spcBef>
                <a:spcPts val="260"/>
              </a:spcBef>
              <a:spcAft>
                <a:spcPts val="0"/>
              </a:spcAft>
              <a:buClr>
                <a:schemeClr val="dk1"/>
              </a:buClr>
              <a:buSzPts val="1300"/>
              <a:buNone/>
            </a:pPr>
            <a:r>
              <a:rPr lang="fr-FR" sz="1300"/>
              <a:t>Véritable carte d’identité du CTS, il a pour objectif d’assurer que structures, équipements et installations ont été fabriqués et entretenus conformément à la réglementation en vigueur (CCH CTS 30).</a:t>
            </a:r>
            <a:br>
              <a:rPr lang="fr-FR" sz="1300"/>
            </a:br>
            <a:br>
              <a:rPr lang="fr-FR" sz="1300"/>
            </a:br>
            <a:r>
              <a:rPr b="1" lang="fr-FR" sz="1300"/>
              <a:t>Le registre de sécurité doit être maintenu à jour par le propriétaire. Il doit comprendre :</a:t>
            </a:r>
            <a:endParaRPr sz="1300"/>
          </a:p>
          <a:p>
            <a:pPr indent="-342900" lvl="0" marL="342900" rtl="0" algn="l">
              <a:lnSpc>
                <a:spcPct val="90000"/>
              </a:lnSpc>
              <a:spcBef>
                <a:spcPts val="260"/>
              </a:spcBef>
              <a:spcAft>
                <a:spcPts val="0"/>
              </a:spcAft>
              <a:buClr>
                <a:schemeClr val="dk1"/>
              </a:buClr>
              <a:buSzPts val="1300"/>
              <a:buNone/>
            </a:pPr>
            <a:r>
              <a:rPr lang="fr-FR" sz="1300"/>
              <a:t>L'attestation de conformité ;</a:t>
            </a:r>
            <a:endParaRPr/>
          </a:p>
          <a:p>
            <a:pPr indent="-342900" lvl="0" marL="342900" rtl="0" algn="l">
              <a:lnSpc>
                <a:spcPct val="90000"/>
              </a:lnSpc>
              <a:spcBef>
                <a:spcPts val="260"/>
              </a:spcBef>
              <a:spcAft>
                <a:spcPts val="0"/>
              </a:spcAft>
              <a:buClr>
                <a:schemeClr val="dk1"/>
              </a:buClr>
              <a:buSzPts val="1300"/>
              <a:buNone/>
            </a:pPr>
            <a:r>
              <a:rPr lang="fr-FR" sz="1300"/>
              <a:t>le plan de base et la photographie de l'établissement (avec ses extensions possibles) ;</a:t>
            </a:r>
            <a:endParaRPr/>
          </a:p>
          <a:p>
            <a:pPr indent="-342900" lvl="0" marL="342900" rtl="0" algn="l">
              <a:lnSpc>
                <a:spcPct val="90000"/>
              </a:lnSpc>
              <a:spcBef>
                <a:spcPts val="260"/>
              </a:spcBef>
              <a:spcAft>
                <a:spcPts val="0"/>
              </a:spcAft>
              <a:buClr>
                <a:schemeClr val="dk1"/>
              </a:buClr>
              <a:buSzPts val="1300"/>
              <a:buNone/>
            </a:pPr>
            <a:r>
              <a:rPr lang="fr-FR" sz="1300"/>
              <a:t>une partie relative à l’exploitation, tenue à jour par le propriétaire, attestant notamment des vérifications :</a:t>
            </a:r>
            <a:br>
              <a:rPr lang="fr-FR" sz="1300"/>
            </a:br>
            <a:r>
              <a:rPr lang="fr-FR" sz="1300"/>
              <a:t>des structures,</a:t>
            </a:r>
            <a:br>
              <a:rPr lang="fr-FR" sz="1300"/>
            </a:br>
            <a:r>
              <a:rPr lang="fr-FR" sz="1300"/>
              <a:t>des aménagements,</a:t>
            </a:r>
            <a:br>
              <a:rPr lang="fr-FR" sz="1300"/>
            </a:br>
            <a:r>
              <a:rPr lang="fr-FR" sz="1300"/>
              <a:t>des installations électriques,</a:t>
            </a:r>
            <a:br>
              <a:rPr lang="fr-FR" sz="1300"/>
            </a:br>
            <a:r>
              <a:rPr lang="fr-FR" sz="1300"/>
              <a:t>de l’éclairage, </a:t>
            </a:r>
            <a:br>
              <a:rPr lang="fr-FR" sz="1300"/>
            </a:br>
            <a:r>
              <a:rPr lang="fr-FR" sz="1300"/>
              <a:t>du chauffage et de la ventilation</a:t>
            </a:r>
            <a:br>
              <a:rPr lang="fr-FR" sz="1300"/>
            </a:br>
            <a:r>
              <a:rPr lang="fr-FR" sz="1300"/>
              <a:t>des moyens de secours.</a:t>
            </a:r>
            <a:endParaRPr/>
          </a:p>
          <a:p>
            <a:pPr indent="-342900" lvl="0" marL="342900" rtl="0" algn="l">
              <a:lnSpc>
                <a:spcPct val="90000"/>
              </a:lnSpc>
              <a:spcBef>
                <a:spcPts val="260"/>
              </a:spcBef>
              <a:spcAft>
                <a:spcPts val="0"/>
              </a:spcAft>
              <a:buClr>
                <a:schemeClr val="dk1"/>
              </a:buClr>
              <a:buSzPts val="1300"/>
              <a:buNone/>
            </a:pPr>
            <a:r>
              <a:rPr lang="fr-FR" sz="1300"/>
              <a:t>Il doit également indiquer la vitesse maximum du vent au-delà de laquelle le public devra</a:t>
            </a:r>
            <a:br>
              <a:rPr lang="fr-FR" sz="1300"/>
            </a:br>
            <a:r>
              <a:rPr lang="fr-FR" sz="1300"/>
              <a:t>être évacué, et présenter les schémas des installations électriques propres à l’établissement.</a:t>
            </a:r>
            <a:endParaRPr/>
          </a:p>
          <a:p>
            <a:pPr indent="-260350" lvl="0" marL="342900" rtl="0" algn="l">
              <a:lnSpc>
                <a:spcPct val="90000"/>
              </a:lnSpc>
              <a:spcBef>
                <a:spcPts val="260"/>
              </a:spcBef>
              <a:spcAft>
                <a:spcPts val="0"/>
              </a:spcAft>
              <a:buClr>
                <a:schemeClr val="dk1"/>
              </a:buClr>
              <a:buSzPts val="1300"/>
              <a:buNone/>
            </a:pPr>
            <a:r>
              <a:t/>
            </a:r>
            <a:endParaRPr sz="1300"/>
          </a:p>
        </p:txBody>
      </p:sp>
      <p:sp>
        <p:nvSpPr>
          <p:cNvPr id="371" name="Google Shape;371;p30"/>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75" name="Shape 375"/>
        <p:cNvGrpSpPr/>
        <p:nvPr/>
      </p:nvGrpSpPr>
      <p:grpSpPr>
        <a:xfrm>
          <a:off x="0" y="0"/>
          <a:ext cx="0" cy="0"/>
          <a:chOff x="0" y="0"/>
          <a:chExt cx="0" cy="0"/>
        </a:xfrm>
      </p:grpSpPr>
      <p:sp>
        <p:nvSpPr>
          <p:cNvPr id="376" name="Google Shape;376;p31"/>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7" name="Google Shape;377;p31"/>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8" name="Google Shape;378;p31"/>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100"/>
              <a:buFont typeface="Calibri"/>
              <a:buNone/>
            </a:pPr>
            <a:r>
              <a:rPr b="1" lang="fr-FR" sz="4100">
                <a:solidFill>
                  <a:srgbClr val="FFFFFF"/>
                </a:solidFill>
              </a:rPr>
              <a:t>Le chapiteau (type CTS)</a:t>
            </a:r>
            <a:endParaRPr sz="4100">
              <a:solidFill>
                <a:srgbClr val="FFFFFF"/>
              </a:solidFill>
            </a:endParaRPr>
          </a:p>
        </p:txBody>
      </p:sp>
      <p:sp>
        <p:nvSpPr>
          <p:cNvPr id="379" name="Google Shape;379;p31"/>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80" name="Google Shape;380;p31"/>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000"/>
              <a:buNone/>
            </a:pPr>
            <a:r>
              <a:rPr b="1" lang="fr-FR" sz="1000"/>
              <a:t>Implantation</a:t>
            </a:r>
            <a:endParaRPr sz="1000"/>
          </a:p>
          <a:p>
            <a:pPr indent="-342900" lvl="0" marL="342900" rtl="0" algn="l">
              <a:lnSpc>
                <a:spcPct val="90000"/>
              </a:lnSpc>
              <a:spcBef>
                <a:spcPts val="200"/>
              </a:spcBef>
              <a:spcAft>
                <a:spcPts val="0"/>
              </a:spcAft>
              <a:buClr>
                <a:schemeClr val="dk1"/>
              </a:buClr>
              <a:buSzPts val="1000"/>
              <a:buNone/>
            </a:pPr>
            <a:r>
              <a:rPr lang="fr-FR" sz="1000"/>
              <a:t> </a:t>
            </a:r>
            <a:endParaRPr/>
          </a:p>
          <a:p>
            <a:pPr indent="-342900" lvl="0" marL="342900" rtl="0" algn="l">
              <a:lnSpc>
                <a:spcPct val="90000"/>
              </a:lnSpc>
              <a:spcBef>
                <a:spcPts val="200"/>
              </a:spcBef>
              <a:spcAft>
                <a:spcPts val="0"/>
              </a:spcAft>
              <a:buClr>
                <a:schemeClr val="dk1"/>
              </a:buClr>
              <a:buSzPts val="1000"/>
              <a:buNone/>
            </a:pPr>
            <a:r>
              <a:rPr lang="fr-FR" sz="1000"/>
              <a:t>	Les établissements doivent être implantés sur des aires ne présentant pas de risque d'inflammation rapide et être éloignés des voisinages dangereux.</a:t>
            </a:r>
            <a:br>
              <a:rPr lang="fr-FR" sz="1000"/>
            </a:br>
            <a:endParaRPr sz="1000"/>
          </a:p>
          <a:p>
            <a:pPr indent="-342900" lvl="0" marL="342900" rtl="0" algn="l">
              <a:lnSpc>
                <a:spcPct val="90000"/>
              </a:lnSpc>
              <a:spcBef>
                <a:spcPts val="200"/>
              </a:spcBef>
              <a:spcAft>
                <a:spcPts val="0"/>
              </a:spcAft>
              <a:buClr>
                <a:schemeClr val="dk1"/>
              </a:buClr>
              <a:buSzPts val="1000"/>
              <a:buNone/>
            </a:pPr>
            <a:r>
              <a:t/>
            </a:r>
            <a:endParaRPr sz="1000"/>
          </a:p>
          <a:p>
            <a:pPr indent="-342900" lvl="0" marL="342900" rtl="0" algn="l">
              <a:lnSpc>
                <a:spcPct val="90000"/>
              </a:lnSpc>
              <a:spcBef>
                <a:spcPts val="200"/>
              </a:spcBef>
              <a:spcAft>
                <a:spcPts val="0"/>
              </a:spcAft>
              <a:buClr>
                <a:schemeClr val="dk1"/>
              </a:buClr>
              <a:buSzPts val="1000"/>
              <a:buNone/>
            </a:pPr>
            <a:r>
              <a:rPr lang="fr-FR" sz="1000"/>
              <a:t>	Les établissements recevant plus de 700 personnes ne doivent pas se trouver distants de plus de </a:t>
            </a:r>
            <a:br>
              <a:rPr lang="fr-FR" sz="1000"/>
            </a:br>
            <a:r>
              <a:rPr lang="fr-FR" sz="1000"/>
              <a:t>200 mètres d'un point d'eau assurant un débit minimal de 60 mètres cubes/heure pendant une heure au </a:t>
            </a:r>
            <a:br>
              <a:rPr lang="fr-FR" sz="1000"/>
            </a:br>
            <a:r>
              <a:rPr lang="fr-FR" sz="1000"/>
              <a:t>moins. </a:t>
            </a:r>
            <a:br>
              <a:rPr lang="fr-FR" sz="1000"/>
            </a:br>
            <a:r>
              <a:rPr lang="fr-FR" sz="1000"/>
              <a:t>Si ces conditions ne peuvent pas être remplies, un service de sécurité incendie disposant de moyens </a:t>
            </a:r>
            <a:br>
              <a:rPr lang="fr-FR" sz="1000"/>
            </a:br>
            <a:r>
              <a:rPr lang="fr-FR" sz="1000"/>
              <a:t>hydrauliques suffisants doit être mis en place.</a:t>
            </a:r>
            <a:br>
              <a:rPr lang="fr-FR" sz="1000"/>
            </a:br>
            <a:endParaRPr sz="1000"/>
          </a:p>
          <a:p>
            <a:pPr indent="-342900" lvl="0" marL="342900" rtl="0" algn="l">
              <a:lnSpc>
                <a:spcPct val="90000"/>
              </a:lnSpc>
              <a:spcBef>
                <a:spcPts val="200"/>
              </a:spcBef>
              <a:spcAft>
                <a:spcPts val="0"/>
              </a:spcAft>
              <a:buClr>
                <a:schemeClr val="dk1"/>
              </a:buClr>
              <a:buSzPts val="1000"/>
              <a:buNone/>
            </a:pPr>
            <a:br>
              <a:rPr lang="fr-FR" sz="1000"/>
            </a:br>
            <a:r>
              <a:rPr lang="fr-FR" sz="1000"/>
              <a:t>Un passage libre, à l'extérieur, de 3 mètres de largeur minimale et de 3,50 mètres de hauteur minimale, </a:t>
            </a:r>
            <a:br>
              <a:rPr lang="fr-FR" sz="1000"/>
            </a:br>
            <a:r>
              <a:rPr lang="fr-FR" sz="1000"/>
              <a:t>doit être aménagé sur la moitié au moins du pourtour de l'établissement. Il ne doit comporter aucun ancrage, mais il peut se situer sous le système d'ancrage.  Il doit être suffisamment éclairé en cas d'exploitation nocturne.</a:t>
            </a:r>
            <a:br>
              <a:rPr lang="fr-FR" sz="1000"/>
            </a:br>
            <a:br>
              <a:rPr lang="fr-FR" sz="1000"/>
            </a:br>
            <a:r>
              <a:rPr lang="fr-FR" sz="1000"/>
              <a:t>Deux voies d'accès, si possible opposées, doivent être prévues à partir de la voie publique. Elles doivent </a:t>
            </a:r>
            <a:br>
              <a:rPr lang="fr-FR" sz="1000"/>
            </a:br>
            <a:r>
              <a:rPr lang="fr-FR" sz="1000"/>
              <a:t>avoir une largeur minimale de :</a:t>
            </a:r>
            <a:endParaRPr/>
          </a:p>
          <a:p>
            <a:pPr indent="-342900" lvl="0" marL="342900" rtl="0" algn="l">
              <a:lnSpc>
                <a:spcPct val="90000"/>
              </a:lnSpc>
              <a:spcBef>
                <a:spcPts val="200"/>
              </a:spcBef>
              <a:spcAft>
                <a:spcPts val="0"/>
              </a:spcAft>
              <a:buClr>
                <a:schemeClr val="dk1"/>
              </a:buClr>
              <a:buSzPts val="1000"/>
              <a:buNone/>
            </a:pPr>
            <a:r>
              <a:rPr lang="fr-FR" sz="1000"/>
              <a:t>			7 mètres, pour les établissements recevant plus de 1 500 personnes ;</a:t>
            </a:r>
            <a:endParaRPr/>
          </a:p>
          <a:p>
            <a:pPr indent="-342900" lvl="0" marL="342900" rtl="0" algn="l">
              <a:lnSpc>
                <a:spcPct val="90000"/>
              </a:lnSpc>
              <a:spcBef>
                <a:spcPts val="200"/>
              </a:spcBef>
              <a:spcAft>
                <a:spcPts val="0"/>
              </a:spcAft>
              <a:buClr>
                <a:schemeClr val="dk1"/>
              </a:buClr>
              <a:buSzPts val="1000"/>
              <a:buNone/>
            </a:pPr>
            <a:r>
              <a:rPr lang="fr-FR" sz="1000"/>
              <a:t>			3,50 mètres, pour les autres établissements.</a:t>
            </a:r>
            <a:endParaRPr/>
          </a:p>
          <a:p>
            <a:pPr indent="-342900" lvl="0" marL="342900" rtl="0" algn="l">
              <a:lnSpc>
                <a:spcPct val="90000"/>
              </a:lnSpc>
              <a:spcBef>
                <a:spcPts val="200"/>
              </a:spcBef>
              <a:spcAft>
                <a:spcPts val="0"/>
              </a:spcAft>
              <a:buClr>
                <a:schemeClr val="dk1"/>
              </a:buClr>
              <a:buSzPts val="1000"/>
              <a:buNone/>
            </a:pPr>
            <a:r>
              <a:rPr lang="fr-FR" sz="1000"/>
              <a:t>	</a:t>
            </a:r>
            <a:endParaRPr/>
          </a:p>
          <a:p>
            <a:pPr indent="-342900" lvl="0" marL="342900" rtl="0" algn="l">
              <a:lnSpc>
                <a:spcPct val="90000"/>
              </a:lnSpc>
              <a:spcBef>
                <a:spcPts val="200"/>
              </a:spcBef>
              <a:spcAft>
                <a:spcPts val="0"/>
              </a:spcAft>
              <a:buClr>
                <a:schemeClr val="dk1"/>
              </a:buClr>
              <a:buSzPts val="1000"/>
              <a:buNone/>
            </a:pPr>
            <a:r>
              <a:t/>
            </a:r>
            <a:endParaRPr sz="1000"/>
          </a:p>
          <a:p>
            <a:pPr indent="-342900" lvl="0" marL="342900" rtl="0" algn="l">
              <a:lnSpc>
                <a:spcPct val="90000"/>
              </a:lnSpc>
              <a:spcBef>
                <a:spcPts val="200"/>
              </a:spcBef>
              <a:spcAft>
                <a:spcPts val="0"/>
              </a:spcAft>
              <a:buClr>
                <a:schemeClr val="dk1"/>
              </a:buClr>
              <a:buSzPts val="1000"/>
              <a:buNone/>
            </a:pPr>
            <a:r>
              <a:rPr lang="fr-FR" sz="1000"/>
              <a:t>	Tout stationnement de véhicule est interdit dans ces passages ; cette disposition ne s'oppose pas à l'utilisation de véhicules comme point d'ancrage.</a:t>
            </a:r>
            <a:endParaRPr/>
          </a:p>
          <a:p>
            <a:pPr indent="-279400" lvl="0" marL="342900" rtl="0" algn="l">
              <a:lnSpc>
                <a:spcPct val="90000"/>
              </a:lnSpc>
              <a:spcBef>
                <a:spcPts val="200"/>
              </a:spcBef>
              <a:spcAft>
                <a:spcPts val="0"/>
              </a:spcAft>
              <a:buClr>
                <a:schemeClr val="dk1"/>
              </a:buClr>
              <a:buSzPts val="1000"/>
              <a:buNone/>
            </a:pPr>
            <a:r>
              <a:t/>
            </a:r>
            <a:endParaRPr sz="1000"/>
          </a:p>
        </p:txBody>
      </p:sp>
      <p:sp>
        <p:nvSpPr>
          <p:cNvPr id="381" name="Google Shape;381;p31"/>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85" name="Shape 385"/>
        <p:cNvGrpSpPr/>
        <p:nvPr/>
      </p:nvGrpSpPr>
      <p:grpSpPr>
        <a:xfrm>
          <a:off x="0" y="0"/>
          <a:ext cx="0" cy="0"/>
          <a:chOff x="0" y="0"/>
          <a:chExt cx="0" cy="0"/>
        </a:xfrm>
      </p:grpSpPr>
      <p:sp>
        <p:nvSpPr>
          <p:cNvPr id="386" name="Google Shape;386;p32"/>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7" name="Google Shape;387;p32"/>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8" name="Google Shape;388;p32"/>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100"/>
              <a:buFont typeface="Calibri"/>
              <a:buNone/>
            </a:pPr>
            <a:r>
              <a:rPr b="1" lang="fr-FR" sz="4100">
                <a:solidFill>
                  <a:srgbClr val="FFFFFF"/>
                </a:solidFill>
              </a:rPr>
              <a:t>Le chapiteau (type CTS)</a:t>
            </a:r>
            <a:endParaRPr sz="4100">
              <a:solidFill>
                <a:srgbClr val="FFFFFF"/>
              </a:solidFill>
            </a:endParaRPr>
          </a:p>
        </p:txBody>
      </p:sp>
      <p:sp>
        <p:nvSpPr>
          <p:cNvPr id="389" name="Google Shape;389;p32"/>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90" name="Google Shape;390;p32"/>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300"/>
              <a:buNone/>
            </a:pPr>
            <a:r>
              <a:rPr b="1" lang="fr-FR" sz="1300"/>
              <a:t>L'installation</a:t>
            </a:r>
            <a:endParaRPr/>
          </a:p>
          <a:p>
            <a:pPr indent="-342900" lvl="0" marL="342900" rtl="0" algn="l">
              <a:lnSpc>
                <a:spcPct val="90000"/>
              </a:lnSpc>
              <a:spcBef>
                <a:spcPts val="260"/>
              </a:spcBef>
              <a:spcAft>
                <a:spcPts val="0"/>
              </a:spcAft>
              <a:buClr>
                <a:schemeClr val="dk1"/>
              </a:buClr>
              <a:buSzPts val="1300"/>
              <a:buNone/>
            </a:pPr>
            <a:r>
              <a:rPr lang="fr-FR" sz="1300"/>
              <a:t> </a:t>
            </a:r>
            <a:endParaRPr/>
          </a:p>
          <a:p>
            <a:pPr indent="-342900" lvl="0" marL="342900" rtl="0" algn="l">
              <a:lnSpc>
                <a:spcPct val="90000"/>
              </a:lnSpc>
              <a:spcBef>
                <a:spcPts val="260"/>
              </a:spcBef>
              <a:spcAft>
                <a:spcPts val="0"/>
              </a:spcAft>
              <a:buClr>
                <a:schemeClr val="dk1"/>
              </a:buClr>
              <a:buSzPts val="1300"/>
              <a:buNone/>
            </a:pPr>
            <a:r>
              <a:rPr b="1" lang="fr-FR" sz="1300"/>
              <a:t>L’électricité (CCH CTS 16 à 20)</a:t>
            </a:r>
            <a:endParaRPr/>
          </a:p>
          <a:p>
            <a:pPr indent="-342900" lvl="0" marL="342900" rtl="0" algn="l">
              <a:lnSpc>
                <a:spcPct val="90000"/>
              </a:lnSpc>
              <a:spcBef>
                <a:spcPts val="260"/>
              </a:spcBef>
              <a:spcAft>
                <a:spcPts val="0"/>
              </a:spcAft>
              <a:buClr>
                <a:schemeClr val="dk1"/>
              </a:buClr>
              <a:buSzPts val="1300"/>
              <a:buNone/>
            </a:pPr>
            <a:r>
              <a:rPr lang="fr-FR" sz="1300"/>
              <a:t>	Prendre contact avec un électricien ou une entreprise spécialisée afin de concevoir le système de répartition électrique.</a:t>
            </a:r>
            <a:endParaRPr/>
          </a:p>
          <a:p>
            <a:pPr indent="-342900" lvl="0" marL="342900" rtl="0" algn="l">
              <a:lnSpc>
                <a:spcPct val="90000"/>
              </a:lnSpc>
              <a:spcBef>
                <a:spcPts val="260"/>
              </a:spcBef>
              <a:spcAft>
                <a:spcPts val="0"/>
              </a:spcAft>
              <a:buClr>
                <a:schemeClr val="dk1"/>
              </a:buClr>
              <a:buSzPts val="1300"/>
              <a:buNone/>
            </a:pPr>
            <a:r>
              <a:rPr lang="fr-FR" sz="1300"/>
              <a:t>	Faire appel à un organisme de contrôle agréé afin de faire vérifier ces installations ainsi que la qualité de la prise de terre (voir rubrique Electricité). Le rapport est à transmettre à la commission de sécurité.</a:t>
            </a:r>
            <a:endParaRPr/>
          </a:p>
          <a:p>
            <a:pPr indent="-342900" lvl="0" marL="342900" rtl="0" algn="l">
              <a:lnSpc>
                <a:spcPct val="90000"/>
              </a:lnSpc>
              <a:spcBef>
                <a:spcPts val="260"/>
              </a:spcBef>
              <a:spcAft>
                <a:spcPts val="0"/>
              </a:spcAft>
              <a:buClr>
                <a:schemeClr val="dk1"/>
              </a:buClr>
              <a:buSzPts val="1300"/>
              <a:buNone/>
            </a:pPr>
            <a:r>
              <a:rPr b="1" lang="fr-FR" sz="1300"/>
              <a:t>Chaises et gradins (CCH CTS 12 à 14)</a:t>
            </a:r>
            <a:endParaRPr/>
          </a:p>
          <a:p>
            <a:pPr indent="-342900" lvl="0" marL="342900" rtl="0" algn="l">
              <a:lnSpc>
                <a:spcPct val="90000"/>
              </a:lnSpc>
              <a:spcBef>
                <a:spcPts val="260"/>
              </a:spcBef>
              <a:spcAft>
                <a:spcPts val="0"/>
              </a:spcAft>
              <a:buClr>
                <a:schemeClr val="dk1"/>
              </a:buClr>
              <a:buSzPts val="1300"/>
              <a:buNone/>
            </a:pPr>
            <a:r>
              <a:rPr lang="fr-FR" sz="1300"/>
              <a:t>	Le public assis sur des chaises.</a:t>
            </a:r>
            <a:endParaRPr/>
          </a:p>
          <a:p>
            <a:pPr indent="-342900" lvl="0" marL="342900" rtl="0" algn="l">
              <a:lnSpc>
                <a:spcPct val="90000"/>
              </a:lnSpc>
              <a:spcBef>
                <a:spcPts val="260"/>
              </a:spcBef>
              <a:spcAft>
                <a:spcPts val="0"/>
              </a:spcAft>
              <a:buClr>
                <a:schemeClr val="dk1"/>
              </a:buClr>
              <a:buSzPts val="1300"/>
              <a:buNone/>
            </a:pPr>
            <a:r>
              <a:rPr lang="fr-FR" sz="1300"/>
              <a:t>	Le public assis sur des gradins : la conformité est inscrite sur le registre de sécurité dans le cas où gradins et chapiteau forment un ensemble.</a:t>
            </a:r>
            <a:endParaRPr/>
          </a:p>
          <a:p>
            <a:pPr indent="-342900" lvl="0" marL="342900" rtl="0" algn="l">
              <a:lnSpc>
                <a:spcPct val="90000"/>
              </a:lnSpc>
              <a:spcBef>
                <a:spcPts val="260"/>
              </a:spcBef>
              <a:spcAft>
                <a:spcPts val="0"/>
              </a:spcAft>
              <a:buClr>
                <a:schemeClr val="dk1"/>
              </a:buClr>
              <a:buSzPts val="1300"/>
              <a:buNone/>
            </a:pPr>
            <a:r>
              <a:rPr lang="fr-FR" sz="1300"/>
              <a:t>	Pour calculer le nombre de places, voir le chapitre II et le plan d’un gradin de type CTS.</a:t>
            </a:r>
            <a:endParaRPr/>
          </a:p>
          <a:p>
            <a:pPr indent="-342900" lvl="0" marL="342900" rtl="0" algn="l">
              <a:lnSpc>
                <a:spcPct val="90000"/>
              </a:lnSpc>
              <a:spcBef>
                <a:spcPts val="260"/>
              </a:spcBef>
              <a:spcAft>
                <a:spcPts val="0"/>
              </a:spcAft>
              <a:buClr>
                <a:schemeClr val="dk1"/>
              </a:buClr>
              <a:buSzPts val="1300"/>
              <a:buNone/>
            </a:pPr>
            <a:r>
              <a:rPr lang="fr-FR" sz="1300"/>
              <a:t>	Dans le cas où un utilisateur fait des aménagements différents de celui mentionné au registre de sécurité, il appartient à la commission locale d’en vérifier la conformité ou la prescription réglementaire.</a:t>
            </a:r>
            <a:endParaRPr/>
          </a:p>
          <a:p>
            <a:pPr indent="-342900" lvl="0" marL="342900" rtl="0" algn="l">
              <a:lnSpc>
                <a:spcPct val="90000"/>
              </a:lnSpc>
              <a:spcBef>
                <a:spcPts val="260"/>
              </a:spcBef>
              <a:spcAft>
                <a:spcPts val="0"/>
              </a:spcAft>
              <a:buClr>
                <a:schemeClr val="dk1"/>
              </a:buClr>
              <a:buSzPts val="1300"/>
              <a:buNone/>
            </a:pPr>
            <a:r>
              <a:rPr b="1" lang="fr-FR" sz="1300"/>
              <a:t>Le chauffage (CCH CTS 15 et 46)</a:t>
            </a:r>
            <a:endParaRPr/>
          </a:p>
          <a:p>
            <a:pPr indent="-342900" lvl="0" marL="342900" rtl="0" algn="l">
              <a:lnSpc>
                <a:spcPct val="90000"/>
              </a:lnSpc>
              <a:spcBef>
                <a:spcPts val="260"/>
              </a:spcBef>
              <a:spcAft>
                <a:spcPts val="0"/>
              </a:spcAft>
              <a:buClr>
                <a:schemeClr val="dk1"/>
              </a:buClr>
              <a:buSzPts val="1300"/>
              <a:buNone/>
            </a:pPr>
            <a:r>
              <a:rPr lang="fr-FR" sz="1300"/>
              <a:t>	Seuls sont autorisés à l'intérieur des établissements les appareils de chauffage sans combustion.</a:t>
            </a:r>
            <a:endParaRPr/>
          </a:p>
          <a:p>
            <a:pPr indent="-342900" lvl="0" marL="342900" rtl="0" algn="l">
              <a:lnSpc>
                <a:spcPct val="90000"/>
              </a:lnSpc>
              <a:spcBef>
                <a:spcPts val="260"/>
              </a:spcBef>
              <a:spcAft>
                <a:spcPts val="0"/>
              </a:spcAft>
              <a:buClr>
                <a:schemeClr val="dk1"/>
              </a:buClr>
              <a:buSzPts val="1300"/>
              <a:buNone/>
            </a:pPr>
            <a:r>
              <a:rPr lang="fr-FR" sz="1300"/>
              <a:t>	Les générateurs de chaleur à combustion doivent être situés à l'extérieur de l'établissement </a:t>
            </a:r>
            <a:endParaRPr/>
          </a:p>
          <a:p>
            <a:pPr indent="-342900" lvl="0" marL="342900" rtl="0" algn="l">
              <a:lnSpc>
                <a:spcPct val="90000"/>
              </a:lnSpc>
              <a:spcBef>
                <a:spcPts val="260"/>
              </a:spcBef>
              <a:spcAft>
                <a:spcPts val="0"/>
              </a:spcAft>
              <a:buClr>
                <a:schemeClr val="dk1"/>
              </a:buClr>
              <a:buSzPts val="1300"/>
              <a:buNone/>
            </a:pPr>
            <a:r>
              <a:rPr lang="fr-FR" sz="1300"/>
              <a:t>	et à 5 mètre de celui-ci.</a:t>
            </a:r>
            <a:endParaRPr/>
          </a:p>
          <a:p>
            <a:pPr indent="-260350" lvl="0" marL="342900" rtl="0" algn="l">
              <a:lnSpc>
                <a:spcPct val="90000"/>
              </a:lnSpc>
              <a:spcBef>
                <a:spcPts val="260"/>
              </a:spcBef>
              <a:spcAft>
                <a:spcPts val="0"/>
              </a:spcAft>
              <a:buClr>
                <a:schemeClr val="dk1"/>
              </a:buClr>
              <a:buSzPts val="1300"/>
              <a:buNone/>
            </a:pPr>
            <a:r>
              <a:t/>
            </a:r>
            <a:endParaRPr sz="1300"/>
          </a:p>
        </p:txBody>
      </p:sp>
      <p:sp>
        <p:nvSpPr>
          <p:cNvPr id="391" name="Google Shape;391;p32"/>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95" name="Shape 395"/>
        <p:cNvGrpSpPr/>
        <p:nvPr/>
      </p:nvGrpSpPr>
      <p:grpSpPr>
        <a:xfrm>
          <a:off x="0" y="0"/>
          <a:ext cx="0" cy="0"/>
          <a:chOff x="0" y="0"/>
          <a:chExt cx="0" cy="0"/>
        </a:xfrm>
      </p:grpSpPr>
      <p:sp>
        <p:nvSpPr>
          <p:cNvPr id="396" name="Google Shape;396;p33"/>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7" name="Google Shape;397;p33"/>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8" name="Google Shape;398;p33"/>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100"/>
              <a:buFont typeface="Calibri"/>
              <a:buNone/>
            </a:pPr>
            <a:r>
              <a:rPr b="1" lang="fr-FR" sz="4100">
                <a:solidFill>
                  <a:srgbClr val="FFFFFF"/>
                </a:solidFill>
              </a:rPr>
              <a:t>Le chapiteau (type CTS)</a:t>
            </a:r>
            <a:endParaRPr sz="4100">
              <a:solidFill>
                <a:srgbClr val="FFFFFF"/>
              </a:solidFill>
            </a:endParaRPr>
          </a:p>
        </p:txBody>
      </p:sp>
      <p:sp>
        <p:nvSpPr>
          <p:cNvPr id="399" name="Google Shape;399;p33"/>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0" name="Google Shape;400;p33"/>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000"/>
              <a:buNone/>
            </a:pPr>
            <a:r>
              <a:rPr b="1" lang="fr-FR" sz="1000"/>
              <a:t>Les sorties de secours (CCH CTS 10)</a:t>
            </a:r>
            <a:endParaRPr/>
          </a:p>
          <a:p>
            <a:pPr indent="-342900" lvl="0" marL="342900" rtl="0" algn="l">
              <a:lnSpc>
                <a:spcPct val="90000"/>
              </a:lnSpc>
              <a:spcBef>
                <a:spcPts val="200"/>
              </a:spcBef>
              <a:spcAft>
                <a:spcPts val="0"/>
              </a:spcAft>
              <a:buClr>
                <a:schemeClr val="dk1"/>
              </a:buClr>
              <a:buSzPts val="1000"/>
              <a:buNone/>
            </a:pPr>
            <a:r>
              <a:t/>
            </a:r>
            <a:endParaRPr sz="1000"/>
          </a:p>
          <a:p>
            <a:pPr indent="-342900" lvl="0" marL="342900" rtl="0" algn="l">
              <a:lnSpc>
                <a:spcPct val="90000"/>
              </a:lnSpc>
              <a:spcBef>
                <a:spcPts val="200"/>
              </a:spcBef>
              <a:spcAft>
                <a:spcPts val="0"/>
              </a:spcAft>
              <a:buClr>
                <a:schemeClr val="dk1"/>
              </a:buClr>
              <a:buSzPts val="1000"/>
              <a:buNone/>
            </a:pPr>
            <a:r>
              <a:rPr lang="fr-FR" sz="1000"/>
              <a:t>Leur nombre varie en fonction de la capacité d’accueil du lieu :</a:t>
            </a:r>
            <a:endParaRPr/>
          </a:p>
          <a:p>
            <a:pPr indent="-342900" lvl="0" marL="342900" rtl="0" algn="l">
              <a:lnSpc>
                <a:spcPct val="90000"/>
              </a:lnSpc>
              <a:spcBef>
                <a:spcPts val="200"/>
              </a:spcBef>
              <a:spcAft>
                <a:spcPts val="0"/>
              </a:spcAft>
              <a:buClr>
                <a:schemeClr val="dk1"/>
              </a:buClr>
              <a:buSzPts val="1000"/>
              <a:buNone/>
            </a:pPr>
            <a:r>
              <a:rPr b="1" lang="fr-FR" sz="1000"/>
              <a:t>			de 50 à 200 personnes :</a:t>
            </a:r>
            <a:r>
              <a:rPr lang="fr-FR" sz="1000"/>
              <a:t> 2 issues de 1,40 m chacune ;</a:t>
            </a:r>
            <a:endParaRPr/>
          </a:p>
          <a:p>
            <a:pPr indent="-342900" lvl="0" marL="342900" rtl="0" algn="l">
              <a:lnSpc>
                <a:spcPct val="90000"/>
              </a:lnSpc>
              <a:spcBef>
                <a:spcPts val="200"/>
              </a:spcBef>
              <a:spcAft>
                <a:spcPts val="0"/>
              </a:spcAft>
              <a:buClr>
                <a:schemeClr val="dk1"/>
              </a:buClr>
              <a:buSzPts val="1000"/>
              <a:buNone/>
            </a:pPr>
            <a:r>
              <a:rPr b="1" lang="fr-FR" sz="1000"/>
              <a:t>			de 201 à 500 personnes : </a:t>
            </a:r>
            <a:r>
              <a:rPr lang="fr-FR" sz="1000"/>
              <a:t>2 issues de 1,80 m chacune ;</a:t>
            </a:r>
            <a:endParaRPr/>
          </a:p>
          <a:p>
            <a:pPr indent="-342900" lvl="0" marL="342900" rtl="0" algn="l">
              <a:lnSpc>
                <a:spcPct val="90000"/>
              </a:lnSpc>
              <a:spcBef>
                <a:spcPts val="200"/>
              </a:spcBef>
              <a:spcAft>
                <a:spcPts val="0"/>
              </a:spcAft>
              <a:buClr>
                <a:schemeClr val="dk1"/>
              </a:buClr>
              <a:buSzPts val="1000"/>
              <a:buNone/>
            </a:pPr>
            <a:r>
              <a:rPr b="1" lang="fr-FR" sz="1000"/>
              <a:t>			plus de 500 personnes :</a:t>
            </a:r>
            <a:r>
              <a:rPr lang="fr-FR" sz="1000"/>
              <a:t> 2 issues de 1,80 m chacune augmentées d'1 issue complémentaire 		l'ensemble des sorties augmenté de 3 m par fraction de 500 personnes supplémentaires.</a:t>
            </a:r>
            <a:endParaRPr/>
          </a:p>
          <a:p>
            <a:pPr indent="-342900" lvl="0" marL="342900" rtl="0" algn="l">
              <a:lnSpc>
                <a:spcPct val="90000"/>
              </a:lnSpc>
              <a:spcBef>
                <a:spcPts val="200"/>
              </a:spcBef>
              <a:spcAft>
                <a:spcPts val="0"/>
              </a:spcAft>
              <a:buClr>
                <a:schemeClr val="dk1"/>
              </a:buClr>
              <a:buSzPts val="1000"/>
              <a:buNone/>
            </a:pPr>
            <a:r>
              <a:t/>
            </a:r>
            <a:endParaRPr b="1" sz="1000"/>
          </a:p>
          <a:p>
            <a:pPr indent="-342900" lvl="0" marL="342900" rtl="0" algn="l">
              <a:lnSpc>
                <a:spcPct val="90000"/>
              </a:lnSpc>
              <a:spcBef>
                <a:spcPts val="200"/>
              </a:spcBef>
              <a:spcAft>
                <a:spcPts val="0"/>
              </a:spcAft>
              <a:buClr>
                <a:schemeClr val="dk1"/>
              </a:buClr>
              <a:buSzPts val="1000"/>
              <a:buNone/>
            </a:pPr>
            <a:r>
              <a:rPr b="1" lang="fr-FR" sz="1000"/>
              <a:t>Les circulations (CTS 11 et 12)</a:t>
            </a:r>
            <a:endParaRPr/>
          </a:p>
          <a:p>
            <a:pPr indent="-342900" lvl="0" marL="342900" rtl="0" algn="l">
              <a:lnSpc>
                <a:spcPct val="90000"/>
              </a:lnSpc>
              <a:spcBef>
                <a:spcPts val="200"/>
              </a:spcBef>
              <a:spcAft>
                <a:spcPts val="0"/>
              </a:spcAft>
              <a:buClr>
                <a:schemeClr val="dk1"/>
              </a:buClr>
              <a:buSzPts val="1000"/>
              <a:buNone/>
            </a:pPr>
            <a:r>
              <a:t/>
            </a:r>
            <a:endParaRPr sz="1000"/>
          </a:p>
          <a:p>
            <a:pPr indent="-342900" lvl="0" marL="342900" rtl="0" algn="l">
              <a:lnSpc>
                <a:spcPct val="90000"/>
              </a:lnSpc>
              <a:spcBef>
                <a:spcPts val="200"/>
              </a:spcBef>
              <a:spcAft>
                <a:spcPts val="0"/>
              </a:spcAft>
              <a:buClr>
                <a:schemeClr val="dk1"/>
              </a:buClr>
              <a:buSzPts val="1000"/>
              <a:buNone/>
            </a:pPr>
            <a:r>
              <a:rPr lang="fr-FR" sz="1000"/>
              <a:t>	La distance maximum d’un point à une sortie ne doit pas excéder 30 m.</a:t>
            </a:r>
            <a:endParaRPr/>
          </a:p>
          <a:p>
            <a:pPr indent="-342900" lvl="0" marL="342900" rtl="0" algn="l">
              <a:lnSpc>
                <a:spcPct val="90000"/>
              </a:lnSpc>
              <a:spcBef>
                <a:spcPts val="200"/>
              </a:spcBef>
              <a:spcAft>
                <a:spcPts val="0"/>
              </a:spcAft>
              <a:buClr>
                <a:schemeClr val="dk1"/>
              </a:buClr>
              <a:buSzPts val="1000"/>
              <a:buNone/>
            </a:pPr>
            <a:r>
              <a:rPr lang="fr-FR" sz="1000"/>
              <a:t>	Les blocs de sièges doivent être espacés d’au moins 1,20 m.</a:t>
            </a:r>
            <a:endParaRPr/>
          </a:p>
          <a:p>
            <a:pPr indent="-342900" lvl="0" marL="342900" rtl="0" algn="l">
              <a:lnSpc>
                <a:spcPct val="90000"/>
              </a:lnSpc>
              <a:spcBef>
                <a:spcPts val="200"/>
              </a:spcBef>
              <a:spcAft>
                <a:spcPts val="0"/>
              </a:spcAft>
              <a:buClr>
                <a:schemeClr val="dk1"/>
              </a:buClr>
              <a:buSzPts val="1000"/>
              <a:buNone/>
            </a:pPr>
            <a:r>
              <a:rPr lang="fr-FR" sz="1000"/>
              <a:t>	Une circulation d’au moins 6 m de long doit être préservée en face des sorties. Elle doit être dégagée de tout obstacle (haubans…) et sa largeur doit être égale à celle des sorties correspondantes.</a:t>
            </a:r>
            <a:endParaRPr/>
          </a:p>
          <a:p>
            <a:pPr indent="-342900" lvl="0" marL="342900" rtl="0" algn="l">
              <a:lnSpc>
                <a:spcPct val="90000"/>
              </a:lnSpc>
              <a:spcBef>
                <a:spcPts val="200"/>
              </a:spcBef>
              <a:spcAft>
                <a:spcPts val="0"/>
              </a:spcAft>
              <a:buClr>
                <a:schemeClr val="dk1"/>
              </a:buClr>
              <a:buSzPts val="1000"/>
              <a:buNone/>
            </a:pPr>
            <a:r>
              <a:t/>
            </a:r>
            <a:endParaRPr b="1" sz="1000"/>
          </a:p>
          <a:p>
            <a:pPr indent="-342900" lvl="0" marL="342900" rtl="0" algn="l">
              <a:lnSpc>
                <a:spcPct val="90000"/>
              </a:lnSpc>
              <a:spcBef>
                <a:spcPts val="200"/>
              </a:spcBef>
              <a:spcAft>
                <a:spcPts val="0"/>
              </a:spcAft>
              <a:buClr>
                <a:schemeClr val="dk1"/>
              </a:buClr>
              <a:buSzPts val="1000"/>
              <a:buNone/>
            </a:pPr>
            <a:r>
              <a:rPr b="1" lang="fr-FR" sz="1000"/>
              <a:t>L’éclairage de sécurité (CCH CTS 22)</a:t>
            </a:r>
            <a:endParaRPr/>
          </a:p>
          <a:p>
            <a:pPr indent="-342900" lvl="0" marL="342900" rtl="0" algn="l">
              <a:lnSpc>
                <a:spcPct val="90000"/>
              </a:lnSpc>
              <a:spcBef>
                <a:spcPts val="200"/>
              </a:spcBef>
              <a:spcAft>
                <a:spcPts val="0"/>
              </a:spcAft>
              <a:buClr>
                <a:schemeClr val="dk1"/>
              </a:buClr>
              <a:buSzPts val="1000"/>
              <a:buNone/>
            </a:pPr>
            <a:r>
              <a:t/>
            </a:r>
            <a:endParaRPr sz="1000"/>
          </a:p>
          <a:p>
            <a:pPr indent="-342900" lvl="0" marL="342900" rtl="0" algn="l">
              <a:lnSpc>
                <a:spcPct val="90000"/>
              </a:lnSpc>
              <a:spcBef>
                <a:spcPts val="200"/>
              </a:spcBef>
              <a:spcAft>
                <a:spcPts val="0"/>
              </a:spcAft>
              <a:buClr>
                <a:schemeClr val="dk1"/>
              </a:buClr>
              <a:buSzPts val="1000"/>
              <a:buNone/>
            </a:pPr>
            <a:r>
              <a:rPr lang="fr-FR" sz="1000"/>
              <a:t>	Il doit être assuré par des BAES (blocs autonomes d'éclairage de sécurité) ou une source centrale ou les deux.</a:t>
            </a:r>
            <a:endParaRPr/>
          </a:p>
          <a:p>
            <a:pPr indent="-342900" lvl="0" marL="342900" rtl="0" algn="l">
              <a:lnSpc>
                <a:spcPct val="90000"/>
              </a:lnSpc>
              <a:spcBef>
                <a:spcPts val="200"/>
              </a:spcBef>
              <a:spcAft>
                <a:spcPts val="0"/>
              </a:spcAft>
              <a:buClr>
                <a:schemeClr val="dk1"/>
              </a:buClr>
              <a:buSzPts val="1000"/>
              <a:buNone/>
            </a:pPr>
            <a:r>
              <a:rPr lang="fr-FR" sz="1000"/>
              <a:t>	Il est admis que cet éclairage reste à l'état de veille pendant la présence du public à condition de passer automatiquement à l'état de fonctionnement en cas de défaillance de l'éclairage normal. </a:t>
            </a:r>
            <a:endParaRPr/>
          </a:p>
          <a:p>
            <a:pPr indent="-342900" lvl="0" marL="342900" rtl="0" algn="l">
              <a:lnSpc>
                <a:spcPct val="90000"/>
              </a:lnSpc>
              <a:spcBef>
                <a:spcPts val="200"/>
              </a:spcBef>
              <a:spcAft>
                <a:spcPts val="0"/>
              </a:spcAft>
              <a:buClr>
                <a:schemeClr val="dk1"/>
              </a:buClr>
              <a:buSzPts val="1000"/>
              <a:buNone/>
            </a:pPr>
            <a:r>
              <a:t/>
            </a:r>
            <a:endParaRPr b="1" sz="1000"/>
          </a:p>
          <a:p>
            <a:pPr indent="-342900" lvl="0" marL="342900" rtl="0" algn="l">
              <a:lnSpc>
                <a:spcPct val="90000"/>
              </a:lnSpc>
              <a:spcBef>
                <a:spcPts val="200"/>
              </a:spcBef>
              <a:spcAft>
                <a:spcPts val="0"/>
              </a:spcAft>
              <a:buClr>
                <a:schemeClr val="dk1"/>
              </a:buClr>
              <a:buSzPts val="1000"/>
              <a:buNone/>
            </a:pPr>
            <a:r>
              <a:rPr b="1" lang="fr-FR" sz="1000"/>
              <a:t>Alarme (CCH CTS 28)</a:t>
            </a:r>
            <a:endParaRPr/>
          </a:p>
          <a:p>
            <a:pPr indent="-342900" lvl="0" marL="342900" rtl="0" algn="l">
              <a:lnSpc>
                <a:spcPct val="90000"/>
              </a:lnSpc>
              <a:spcBef>
                <a:spcPts val="200"/>
              </a:spcBef>
              <a:spcAft>
                <a:spcPts val="0"/>
              </a:spcAft>
              <a:buClr>
                <a:schemeClr val="dk1"/>
              </a:buClr>
              <a:buSzPts val="1000"/>
              <a:buNone/>
            </a:pPr>
            <a:r>
              <a:t/>
            </a:r>
            <a:endParaRPr sz="1000"/>
          </a:p>
          <a:p>
            <a:pPr indent="-342900" lvl="0" marL="342900" rtl="0" algn="l">
              <a:lnSpc>
                <a:spcPct val="90000"/>
              </a:lnSpc>
              <a:spcBef>
                <a:spcPts val="200"/>
              </a:spcBef>
              <a:spcAft>
                <a:spcPts val="0"/>
              </a:spcAft>
              <a:buClr>
                <a:schemeClr val="dk1"/>
              </a:buClr>
              <a:buSzPts val="1000"/>
              <a:buNone/>
            </a:pPr>
            <a:r>
              <a:rPr lang="fr-FR" sz="1000"/>
              <a:t>	Dans les établissements recevant plus de 700 personnes, la diffusion de l'alarme générale doit être obtenue à partir d'un système de sonorisation, dont l'alimentation sera secourue et permettant une diffusion verbale audible de tout point de l'établissement (système portatif ou sonorisation de l'établissement).</a:t>
            </a:r>
            <a:endParaRPr/>
          </a:p>
          <a:p>
            <a:pPr indent="-279400" lvl="0" marL="342900" rtl="0" algn="l">
              <a:lnSpc>
                <a:spcPct val="90000"/>
              </a:lnSpc>
              <a:spcBef>
                <a:spcPts val="200"/>
              </a:spcBef>
              <a:spcAft>
                <a:spcPts val="0"/>
              </a:spcAft>
              <a:buClr>
                <a:schemeClr val="dk1"/>
              </a:buClr>
              <a:buSzPts val="1000"/>
              <a:buNone/>
            </a:pPr>
            <a:r>
              <a:t/>
            </a:r>
            <a:endParaRPr sz="1000"/>
          </a:p>
        </p:txBody>
      </p:sp>
      <p:sp>
        <p:nvSpPr>
          <p:cNvPr id="401" name="Google Shape;401;p33"/>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5" name="Shape 405"/>
        <p:cNvGrpSpPr/>
        <p:nvPr/>
      </p:nvGrpSpPr>
      <p:grpSpPr>
        <a:xfrm>
          <a:off x="0" y="0"/>
          <a:ext cx="0" cy="0"/>
          <a:chOff x="0" y="0"/>
          <a:chExt cx="0" cy="0"/>
        </a:xfrm>
      </p:grpSpPr>
      <p:sp>
        <p:nvSpPr>
          <p:cNvPr id="406" name="Google Shape;406;p3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fr-FR"/>
              <a:t>Définition des implantations de sièges ou places assises</a:t>
            </a:r>
            <a:endParaRPr/>
          </a:p>
        </p:txBody>
      </p:sp>
      <p:sp>
        <p:nvSpPr>
          <p:cNvPr id="407" name="Google Shape;407;p3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None/>
            </a:pPr>
            <a:r>
              <a:rPr b="1" lang="fr-FR"/>
              <a:t>Etablissement de type CTS</a:t>
            </a:r>
            <a:endParaRPr/>
          </a:p>
          <a:p>
            <a:pPr indent="-342900" lvl="0" marL="342900" rtl="0" algn="l">
              <a:spcBef>
                <a:spcPts val="640"/>
              </a:spcBef>
              <a:spcAft>
                <a:spcPts val="0"/>
              </a:spcAft>
              <a:buClr>
                <a:schemeClr val="dk1"/>
              </a:buClr>
              <a:buSzPts val="3200"/>
              <a:buChar char="•"/>
            </a:pPr>
            <a:r>
              <a:rPr b="1" lang="fr-FR"/>
              <a:t>Etablissement avec sièges / Etablissement avec gradins</a:t>
            </a:r>
            <a:endParaRPr/>
          </a:p>
          <a:p>
            <a:pPr indent="-342900" lvl="0" marL="342900" rtl="0" algn="l">
              <a:spcBef>
                <a:spcPts val="640"/>
              </a:spcBef>
              <a:spcAft>
                <a:spcPts val="0"/>
              </a:spcAft>
              <a:buClr>
                <a:schemeClr val="dk1"/>
              </a:buClr>
              <a:buSzPts val="3200"/>
              <a:buNone/>
            </a:pPr>
            <a:r>
              <a:t/>
            </a:r>
            <a:endParaRPr/>
          </a:p>
        </p:txBody>
      </p:sp>
      <p:sp>
        <p:nvSpPr>
          <p:cNvPr id="408" name="Google Shape;408;p3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fr-FR"/>
              <a:t>cours agec le théâtre en ordre de marche</a:t>
            </a:r>
            <a:endParaRPr/>
          </a:p>
        </p:txBody>
      </p:sp>
      <p:pic>
        <p:nvPicPr>
          <p:cNvPr descr="definition implantations 2" id="409" name="Google Shape;409;p34"/>
          <p:cNvPicPr preferRelativeResize="0"/>
          <p:nvPr/>
        </p:nvPicPr>
        <p:blipFill rotWithShape="1">
          <a:blip r:embed="rId3">
            <a:alphaModFix/>
          </a:blip>
          <a:srcRect b="0" l="0" r="0" t="0"/>
          <a:stretch/>
        </p:blipFill>
        <p:spPr>
          <a:xfrm>
            <a:off x="755576" y="3356992"/>
            <a:ext cx="7560840" cy="2736304"/>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13" name="Shape 413"/>
        <p:cNvGrpSpPr/>
        <p:nvPr/>
      </p:nvGrpSpPr>
      <p:grpSpPr>
        <a:xfrm>
          <a:off x="0" y="0"/>
          <a:ext cx="0" cy="0"/>
          <a:chOff x="0" y="0"/>
          <a:chExt cx="0" cy="0"/>
        </a:xfrm>
      </p:grpSpPr>
      <p:sp>
        <p:nvSpPr>
          <p:cNvPr id="414" name="Google Shape;414;p35"/>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5" name="Google Shape;415;p35"/>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6" name="Google Shape;416;p35"/>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3100"/>
              <a:buFont typeface="Calibri"/>
              <a:buNone/>
            </a:pPr>
            <a:r>
              <a:rPr b="1" lang="fr-FR" sz="3100">
                <a:solidFill>
                  <a:srgbClr val="FFFFFF"/>
                </a:solidFill>
              </a:rPr>
              <a:t>Accessibilité aux personnes handicapées</a:t>
            </a:r>
            <a:endParaRPr sz="3100">
              <a:solidFill>
                <a:srgbClr val="FFFFFF"/>
              </a:solidFill>
            </a:endParaRPr>
          </a:p>
        </p:txBody>
      </p:sp>
      <p:sp>
        <p:nvSpPr>
          <p:cNvPr id="417" name="Google Shape;417;p35"/>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18" name="Google Shape;418;p35"/>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800"/>
              <a:buNone/>
            </a:pPr>
            <a:r>
              <a:rPr lang="fr-FR" sz="800"/>
              <a:t>Loi 2005-102 du 11 février 2005 pour l'Egalité des Droits et des Chances, la Participation et la Citoyenneté des Personnes Handicapées. Appelée aussi " LOI HANDICAP ", elle renforce les obligations incombant aux constructeurs et propriétaires de bâtiments publics et privés, d'Etablissements Recevant du Public (ERP) ou de logements.</a:t>
            </a:r>
            <a:endParaRPr/>
          </a:p>
          <a:p>
            <a:pPr indent="-342900" lvl="0" marL="342900" rtl="0" algn="l">
              <a:lnSpc>
                <a:spcPct val="90000"/>
              </a:lnSpc>
              <a:spcBef>
                <a:spcPts val="160"/>
              </a:spcBef>
              <a:spcAft>
                <a:spcPts val="0"/>
              </a:spcAft>
              <a:buClr>
                <a:schemeClr val="dk1"/>
              </a:buClr>
              <a:buSzPts val="800"/>
              <a:buNone/>
            </a:pPr>
            <a:r>
              <a:rPr b="1" lang="fr-FR" sz="800"/>
              <a:t>Les obligations</a:t>
            </a:r>
            <a:endParaRPr/>
          </a:p>
          <a:p>
            <a:pPr indent="-342900" lvl="0" marL="342900" rtl="0" algn="l">
              <a:lnSpc>
                <a:spcPct val="90000"/>
              </a:lnSpc>
              <a:spcBef>
                <a:spcPts val="160"/>
              </a:spcBef>
              <a:spcAft>
                <a:spcPts val="0"/>
              </a:spcAft>
              <a:buClr>
                <a:schemeClr val="dk1"/>
              </a:buClr>
              <a:buSzPts val="800"/>
              <a:buNone/>
            </a:pPr>
            <a:r>
              <a:rPr b="1" lang="fr-FR" sz="800"/>
              <a:t>L'accessibilité à tous les types de handicap</a:t>
            </a:r>
            <a:endParaRPr/>
          </a:p>
          <a:p>
            <a:pPr indent="-342900" lvl="0" marL="342900" rtl="0" algn="l">
              <a:lnSpc>
                <a:spcPct val="90000"/>
              </a:lnSpc>
              <a:spcBef>
                <a:spcPts val="160"/>
              </a:spcBef>
              <a:spcAft>
                <a:spcPts val="0"/>
              </a:spcAft>
              <a:buClr>
                <a:schemeClr val="dk1"/>
              </a:buClr>
              <a:buSzPts val="800"/>
              <a:buNone/>
            </a:pPr>
            <a:r>
              <a:t/>
            </a:r>
            <a:endParaRPr b="1" sz="800"/>
          </a:p>
          <a:p>
            <a:pPr indent="-342900" lvl="0" marL="342900" rtl="0" algn="l">
              <a:lnSpc>
                <a:spcPct val="90000"/>
              </a:lnSpc>
              <a:spcBef>
                <a:spcPts val="160"/>
              </a:spcBef>
              <a:spcAft>
                <a:spcPts val="0"/>
              </a:spcAft>
              <a:buClr>
                <a:schemeClr val="dk1"/>
              </a:buClr>
              <a:buSzPts val="800"/>
              <a:buNone/>
            </a:pPr>
            <a:r>
              <a:rPr b="1" lang="fr-FR" sz="800"/>
              <a:t>Signification de l’accessibilité</a:t>
            </a:r>
            <a:endParaRPr/>
          </a:p>
          <a:p>
            <a:pPr indent="-342900" lvl="0" marL="342900" rtl="0" algn="l">
              <a:lnSpc>
                <a:spcPct val="90000"/>
              </a:lnSpc>
              <a:spcBef>
                <a:spcPts val="160"/>
              </a:spcBef>
              <a:spcAft>
                <a:spcPts val="0"/>
              </a:spcAft>
              <a:buClr>
                <a:schemeClr val="dk1"/>
              </a:buClr>
              <a:buSzPts val="800"/>
              <a:buNone/>
            </a:pPr>
            <a:r>
              <a:rPr lang="fr-FR" sz="800"/>
              <a:t>Est considéré comme accessible aux personnes handicapées tout bâtiment ou aménagement permettant, dans des conditions normales de fonctionnement, à des personnes handicapées, avec la plus grande autonomie possible, de circuler, d’accéder aux locaux et équipements, de se repérer, de communiquer et de bénéficier des prestations en vue desquelles cet établissement ou cette installation ont été conçus. Les conditions d’accès des personnes handicapées doivent être les mêmes que celles des personnes valides ou, à défaut, présenter une qualité d’usage équivalente.</a:t>
            </a:r>
            <a:br>
              <a:rPr lang="fr-FR" sz="800"/>
            </a:br>
            <a:br>
              <a:rPr lang="fr-FR" sz="800"/>
            </a:br>
            <a:endParaRPr sz="800"/>
          </a:p>
          <a:p>
            <a:pPr indent="-342900" lvl="0" marL="342900" rtl="0" algn="l">
              <a:lnSpc>
                <a:spcPct val="90000"/>
              </a:lnSpc>
              <a:spcBef>
                <a:spcPts val="160"/>
              </a:spcBef>
              <a:spcAft>
                <a:spcPts val="0"/>
              </a:spcAft>
              <a:buClr>
                <a:schemeClr val="dk1"/>
              </a:buClr>
              <a:buSzPts val="800"/>
              <a:buNone/>
            </a:pPr>
            <a:r>
              <a:rPr b="1" lang="fr-FR" sz="800"/>
              <a:t>Les échéances</a:t>
            </a:r>
            <a:endParaRPr/>
          </a:p>
          <a:p>
            <a:pPr indent="-342900" lvl="0" marL="342900" rtl="0" algn="l">
              <a:lnSpc>
                <a:spcPct val="90000"/>
              </a:lnSpc>
              <a:spcBef>
                <a:spcPts val="160"/>
              </a:spcBef>
              <a:spcAft>
                <a:spcPts val="0"/>
              </a:spcAft>
              <a:buClr>
                <a:schemeClr val="dk1"/>
              </a:buClr>
              <a:buSzPts val="800"/>
              <a:buNone/>
            </a:pPr>
            <a:r>
              <a:rPr lang="fr-FR" sz="800"/>
              <a:t>Pour les ERP du 1</a:t>
            </a:r>
            <a:r>
              <a:rPr baseline="30000" lang="fr-FR" sz="800"/>
              <a:t>er</a:t>
            </a:r>
            <a:r>
              <a:rPr lang="fr-FR" sz="800"/>
              <a:t> groupe, un diagnostic d'accessibilité est obligatoire en préambule de la mise en accessibilité totale.</a:t>
            </a:r>
            <a:br>
              <a:rPr lang="fr-FR" sz="800"/>
            </a:br>
            <a:br>
              <a:rPr lang="fr-FR" sz="800"/>
            </a:br>
            <a:r>
              <a:rPr lang="fr-FR" sz="800"/>
              <a:t>Le diagnostic est établi par une personne pouvant justifier auprès du maître d'ouvrage d'une formation ou d'une compétence en matière d'accessibilité du cadre bâti. Elle analyse d'une part la situation de l'établissement ou de l'installation au regard des obligations définies, décrit les travaux nécessaires pour respecter celles qui doivent être satisfaites avant le 1er janvier 2015 et établit d'autre part à titre indicatif une estimation du coût des travaux nécessaires pour satisfaire ces obligations.</a:t>
            </a:r>
            <a:endParaRPr/>
          </a:p>
          <a:p>
            <a:pPr indent="-342900" lvl="0" marL="342900" rtl="0" algn="l">
              <a:lnSpc>
                <a:spcPct val="90000"/>
              </a:lnSpc>
              <a:spcBef>
                <a:spcPts val="160"/>
              </a:spcBef>
              <a:spcAft>
                <a:spcPts val="0"/>
              </a:spcAft>
              <a:buClr>
                <a:schemeClr val="dk1"/>
              </a:buClr>
              <a:buSzPts val="800"/>
              <a:buNone/>
            </a:pPr>
            <a:r>
              <a:rPr b="1" lang="fr-FR" sz="800"/>
              <a:t>ERP de 1</a:t>
            </a:r>
            <a:r>
              <a:rPr b="1" baseline="30000" lang="fr-FR" sz="800"/>
              <a:t>ère</a:t>
            </a:r>
            <a:r>
              <a:rPr b="1" lang="fr-FR" sz="800"/>
              <a:t> et 2</a:t>
            </a:r>
            <a:r>
              <a:rPr b="1" baseline="30000" lang="fr-FR" sz="800"/>
              <a:t>nd</a:t>
            </a:r>
            <a:r>
              <a:rPr b="1" lang="fr-FR" sz="800"/>
              <a:t> catégorie</a:t>
            </a:r>
            <a:br>
              <a:rPr lang="fr-FR" sz="800"/>
            </a:br>
            <a:r>
              <a:rPr lang="fr-FR" sz="800"/>
              <a:t>Diagnostic à réaliser avant le 1er janvier 2010</a:t>
            </a:r>
            <a:br>
              <a:rPr lang="fr-FR" sz="800"/>
            </a:br>
            <a:r>
              <a:rPr lang="fr-FR" sz="800"/>
              <a:t>Obligation de mise en accessibilité totale avant le 1er janvier 2015</a:t>
            </a:r>
            <a:endParaRPr/>
          </a:p>
          <a:p>
            <a:pPr indent="-342900" lvl="0" marL="342900" rtl="0" algn="l">
              <a:lnSpc>
                <a:spcPct val="90000"/>
              </a:lnSpc>
              <a:spcBef>
                <a:spcPts val="160"/>
              </a:spcBef>
              <a:spcAft>
                <a:spcPts val="0"/>
              </a:spcAft>
              <a:buClr>
                <a:schemeClr val="dk1"/>
              </a:buClr>
              <a:buSzPts val="800"/>
              <a:buNone/>
            </a:pPr>
            <a:r>
              <a:rPr b="1" lang="fr-FR" sz="800"/>
              <a:t>ERP de 3</a:t>
            </a:r>
            <a:r>
              <a:rPr b="1" baseline="30000" lang="fr-FR" sz="800"/>
              <a:t>ème</a:t>
            </a:r>
            <a:r>
              <a:rPr b="1" lang="fr-FR" sz="800"/>
              <a:t> et 4</a:t>
            </a:r>
            <a:r>
              <a:rPr b="1" baseline="30000" lang="fr-FR" sz="800"/>
              <a:t>ème</a:t>
            </a:r>
            <a:r>
              <a:rPr b="1" lang="fr-FR" sz="800"/>
              <a:t> catégorie</a:t>
            </a:r>
            <a:br>
              <a:rPr lang="fr-FR" sz="800"/>
            </a:br>
            <a:r>
              <a:rPr lang="fr-FR" sz="800"/>
              <a:t>Diagnostic à réaliser avant le 1er janvier 2011</a:t>
            </a:r>
            <a:br>
              <a:rPr lang="fr-FR" sz="800"/>
            </a:br>
            <a:r>
              <a:rPr lang="fr-FR" sz="800"/>
              <a:t>Obligation de mise en accessibilité totale avant le 1er janvier 2015</a:t>
            </a:r>
            <a:endParaRPr/>
          </a:p>
          <a:p>
            <a:pPr indent="-342900" lvl="0" marL="342900" rtl="0" algn="l">
              <a:lnSpc>
                <a:spcPct val="90000"/>
              </a:lnSpc>
              <a:spcBef>
                <a:spcPts val="160"/>
              </a:spcBef>
              <a:spcAft>
                <a:spcPts val="0"/>
              </a:spcAft>
              <a:buClr>
                <a:schemeClr val="dk1"/>
              </a:buClr>
              <a:buSzPts val="800"/>
              <a:buNone/>
            </a:pPr>
            <a:r>
              <a:rPr b="1" lang="fr-FR" sz="800"/>
              <a:t>ERP de 5</a:t>
            </a:r>
            <a:r>
              <a:rPr b="1" baseline="30000" lang="fr-FR" sz="800"/>
              <a:t>ème</a:t>
            </a:r>
            <a:r>
              <a:rPr b="1" lang="fr-FR" sz="800"/>
              <a:t> catégorie et les IOP (Installation Ouverte au Public)</a:t>
            </a:r>
            <a:br>
              <a:rPr lang="fr-FR" sz="800"/>
            </a:br>
            <a:r>
              <a:rPr lang="fr-FR" sz="800"/>
              <a:t>Obligation de mise en accessibilité avant le 1er janvier 2015</a:t>
            </a:r>
            <a:endParaRPr/>
          </a:p>
          <a:p>
            <a:pPr indent="-342900" lvl="0" marL="342900" rtl="0" algn="l">
              <a:lnSpc>
                <a:spcPct val="90000"/>
              </a:lnSpc>
              <a:spcBef>
                <a:spcPts val="160"/>
              </a:spcBef>
              <a:spcAft>
                <a:spcPts val="0"/>
              </a:spcAft>
              <a:buClr>
                <a:schemeClr val="dk1"/>
              </a:buClr>
              <a:buSzPts val="800"/>
              <a:buNone/>
            </a:pPr>
            <a:r>
              <a:rPr b="1" lang="fr-FR" sz="800"/>
              <a:t>Les accès mobilité réduite</a:t>
            </a:r>
            <a:endParaRPr/>
          </a:p>
          <a:p>
            <a:pPr indent="-342900" lvl="0" marL="342900" rtl="0" algn="l">
              <a:lnSpc>
                <a:spcPct val="90000"/>
              </a:lnSpc>
              <a:spcBef>
                <a:spcPts val="160"/>
              </a:spcBef>
              <a:spcAft>
                <a:spcPts val="0"/>
              </a:spcAft>
              <a:buClr>
                <a:schemeClr val="dk1"/>
              </a:buClr>
              <a:buSzPts val="800"/>
              <a:buNone/>
            </a:pPr>
            <a:r>
              <a:rPr b="1" lang="fr-FR" sz="800"/>
              <a:t>Dispositions relatives aux établissements recevant du public assis. </a:t>
            </a:r>
            <a:endParaRPr/>
          </a:p>
          <a:p>
            <a:pPr indent="-342900" lvl="0" marL="342900" rtl="0" algn="l">
              <a:lnSpc>
                <a:spcPct val="90000"/>
              </a:lnSpc>
              <a:spcBef>
                <a:spcPts val="160"/>
              </a:spcBef>
              <a:spcAft>
                <a:spcPts val="0"/>
              </a:spcAft>
              <a:buClr>
                <a:schemeClr val="dk1"/>
              </a:buClr>
              <a:buSzPts val="800"/>
              <a:buNone/>
            </a:pPr>
            <a:r>
              <a:rPr lang="fr-FR" sz="800"/>
              <a:t>Les emplacements accessibles aux personnes en fauteuil roulant dans les établissements et installations recevant du public assis doivent être au nombre de : </a:t>
            </a:r>
            <a:endParaRPr/>
          </a:p>
          <a:p>
            <a:pPr indent="-342900" lvl="0" marL="342900" rtl="0" algn="l">
              <a:lnSpc>
                <a:spcPct val="90000"/>
              </a:lnSpc>
              <a:spcBef>
                <a:spcPts val="160"/>
              </a:spcBef>
              <a:spcAft>
                <a:spcPts val="0"/>
              </a:spcAft>
              <a:buClr>
                <a:schemeClr val="dk1"/>
              </a:buClr>
              <a:buSzPts val="800"/>
              <a:buNone/>
            </a:pPr>
            <a:r>
              <a:rPr lang="fr-FR" sz="800"/>
              <a:t>au moins 2 jusqu'à 50 places ;</a:t>
            </a:r>
            <a:endParaRPr/>
          </a:p>
          <a:p>
            <a:pPr indent="-342900" lvl="0" marL="342900" rtl="0" algn="l">
              <a:lnSpc>
                <a:spcPct val="90000"/>
              </a:lnSpc>
              <a:spcBef>
                <a:spcPts val="160"/>
              </a:spcBef>
              <a:spcAft>
                <a:spcPts val="0"/>
              </a:spcAft>
              <a:buClr>
                <a:schemeClr val="dk1"/>
              </a:buClr>
              <a:buSzPts val="800"/>
              <a:buNone/>
            </a:pPr>
            <a:r>
              <a:rPr lang="fr-FR" sz="800"/>
              <a:t>un emplacement supplémentaire par tranche ou fraction de 50 places en sus ;</a:t>
            </a:r>
            <a:endParaRPr/>
          </a:p>
          <a:p>
            <a:pPr indent="-342900" lvl="0" marL="342900" rtl="0" algn="l">
              <a:lnSpc>
                <a:spcPct val="90000"/>
              </a:lnSpc>
              <a:spcBef>
                <a:spcPts val="160"/>
              </a:spcBef>
              <a:spcAft>
                <a:spcPts val="0"/>
              </a:spcAft>
              <a:buClr>
                <a:schemeClr val="dk1"/>
              </a:buClr>
              <a:buSzPts val="800"/>
              <a:buNone/>
            </a:pPr>
            <a:r>
              <a:rPr lang="fr-FR" sz="800"/>
              <a:t>au-delà de 1 000 places, le nombre d'emplacements accessibles, qui ne saurait être inférieur à 20, est fixé par arrêté municipal (Arrêté du 1 août 2006).</a:t>
            </a:r>
            <a:endParaRPr/>
          </a:p>
          <a:p>
            <a:pPr indent="-342900" lvl="0" marL="342900" rtl="0" algn="l">
              <a:lnSpc>
                <a:spcPct val="90000"/>
              </a:lnSpc>
              <a:spcBef>
                <a:spcPts val="160"/>
              </a:spcBef>
              <a:spcAft>
                <a:spcPts val="0"/>
              </a:spcAft>
              <a:buClr>
                <a:schemeClr val="dk1"/>
              </a:buClr>
              <a:buSzPts val="800"/>
              <a:buNone/>
            </a:pPr>
            <a:r>
              <a:rPr lang="fr-FR" sz="800"/>
              <a:t>Les places réservées doivent être repérées et situées le plus près possible de l'issue la plus favorable pour l'évacuation, que ces personnes assistent au spectacle dans un fauteuil roulant ou dans un siège de l'établissement (CCH L21).</a:t>
            </a:r>
            <a:br>
              <a:rPr lang="fr-FR" sz="800"/>
            </a:br>
            <a:br>
              <a:rPr lang="fr-FR" sz="800"/>
            </a:br>
            <a:r>
              <a:rPr lang="fr-FR" sz="800"/>
              <a:t>Dans les salles où l’obscurité est nécessaire pour une activité, les places visées ci-dessus doivent, de préférence et chaque fois que possible, être situées à un niveau permettant de déboucher de plain-pied sur l’extérieur, sauf dans les établissements équipés d’un dispositif d’évacuation.</a:t>
            </a:r>
            <a:endParaRPr/>
          </a:p>
          <a:p>
            <a:pPr indent="-292100" lvl="0" marL="342900" rtl="0" algn="l">
              <a:lnSpc>
                <a:spcPct val="90000"/>
              </a:lnSpc>
              <a:spcBef>
                <a:spcPts val="160"/>
              </a:spcBef>
              <a:spcAft>
                <a:spcPts val="0"/>
              </a:spcAft>
              <a:buClr>
                <a:schemeClr val="dk1"/>
              </a:buClr>
              <a:buSzPts val="800"/>
              <a:buNone/>
            </a:pPr>
            <a:r>
              <a:t/>
            </a:r>
            <a:endParaRPr sz="800"/>
          </a:p>
        </p:txBody>
      </p:sp>
      <p:sp>
        <p:nvSpPr>
          <p:cNvPr id="419" name="Google Shape;419;p35"/>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23" name="Shape 423"/>
        <p:cNvGrpSpPr/>
        <p:nvPr/>
      </p:nvGrpSpPr>
      <p:grpSpPr>
        <a:xfrm>
          <a:off x="0" y="0"/>
          <a:ext cx="0" cy="0"/>
          <a:chOff x="0" y="0"/>
          <a:chExt cx="0" cy="0"/>
        </a:xfrm>
      </p:grpSpPr>
      <p:sp>
        <p:nvSpPr>
          <p:cNvPr id="424" name="Google Shape;424;p36"/>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5" name="Google Shape;425;p36"/>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6" name="Google Shape;426;p36"/>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400"/>
              <a:buFont typeface="Calibri"/>
              <a:buNone/>
            </a:pPr>
            <a:r>
              <a:rPr b="1" lang="fr-FR">
                <a:solidFill>
                  <a:srgbClr val="FFFFFF"/>
                </a:solidFill>
              </a:rPr>
              <a:t>Les espaces (2</a:t>
            </a:r>
            <a:r>
              <a:rPr b="1" baseline="30000" lang="fr-FR">
                <a:solidFill>
                  <a:srgbClr val="FFFFFF"/>
                </a:solidFill>
              </a:rPr>
              <a:t>ème</a:t>
            </a:r>
            <a:r>
              <a:rPr b="1" lang="fr-FR">
                <a:solidFill>
                  <a:srgbClr val="FFFFFF"/>
                </a:solidFill>
              </a:rPr>
              <a:t> partie)</a:t>
            </a:r>
            <a:endParaRPr>
              <a:solidFill>
                <a:srgbClr val="FFFFFF"/>
              </a:solidFill>
            </a:endParaRPr>
          </a:p>
        </p:txBody>
      </p:sp>
      <p:sp>
        <p:nvSpPr>
          <p:cNvPr id="427" name="Google Shape;427;p36"/>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28" name="Google Shape;428;p36"/>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184150" lvl="0" marL="342900" rtl="0" algn="l">
              <a:lnSpc>
                <a:spcPct val="90000"/>
              </a:lnSpc>
              <a:spcBef>
                <a:spcPts val="0"/>
              </a:spcBef>
              <a:spcAft>
                <a:spcPts val="0"/>
              </a:spcAft>
              <a:buClr>
                <a:schemeClr val="dk1"/>
              </a:buClr>
              <a:buSzPts val="2500"/>
              <a:buNone/>
            </a:pPr>
            <a:r>
              <a:t/>
            </a:r>
            <a:endParaRPr sz="2500"/>
          </a:p>
          <a:p>
            <a:pPr indent="-184150" lvl="0" marL="342900" rtl="0" algn="l">
              <a:lnSpc>
                <a:spcPct val="90000"/>
              </a:lnSpc>
              <a:spcBef>
                <a:spcPts val="500"/>
              </a:spcBef>
              <a:spcAft>
                <a:spcPts val="0"/>
              </a:spcAft>
              <a:buClr>
                <a:schemeClr val="dk1"/>
              </a:buClr>
              <a:buSzPts val="2500"/>
              <a:buNone/>
            </a:pPr>
            <a:r>
              <a:t/>
            </a:r>
            <a:endParaRPr sz="2500"/>
          </a:p>
          <a:p>
            <a:pPr indent="-342900" lvl="0" marL="342900" rtl="0" algn="l">
              <a:lnSpc>
                <a:spcPct val="90000"/>
              </a:lnSpc>
              <a:spcBef>
                <a:spcPts val="500"/>
              </a:spcBef>
              <a:spcAft>
                <a:spcPts val="0"/>
              </a:spcAft>
              <a:buClr>
                <a:schemeClr val="dk1"/>
              </a:buClr>
              <a:buSzPts val="2500"/>
              <a:buChar char="•"/>
            </a:pPr>
            <a:r>
              <a:rPr lang="fr-FR" sz="2500"/>
              <a:t>« L’installation d’une scène, d’une tribune, d’une structure aérienne ou d’une tour d’échafaudage peut, dans certains cas, s’avérer physiquement pénible et parfois dangereuse. Une bonne planification, un personnel adapté à l’opération et bien équipé (chaussures, gants, combinaison, engins de levage…) permettront le déroulement des opérations en toute sécurité. »</a:t>
            </a:r>
            <a:endParaRPr/>
          </a:p>
        </p:txBody>
      </p:sp>
      <p:sp>
        <p:nvSpPr>
          <p:cNvPr id="429" name="Google Shape;429;p36"/>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33" name="Shape 433"/>
        <p:cNvGrpSpPr/>
        <p:nvPr/>
      </p:nvGrpSpPr>
      <p:grpSpPr>
        <a:xfrm>
          <a:off x="0" y="0"/>
          <a:ext cx="0" cy="0"/>
          <a:chOff x="0" y="0"/>
          <a:chExt cx="0" cy="0"/>
        </a:xfrm>
      </p:grpSpPr>
      <p:sp>
        <p:nvSpPr>
          <p:cNvPr id="434" name="Google Shape;434;p37"/>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5" name="Google Shape;435;p37"/>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6" name="Google Shape;436;p37"/>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400"/>
              <a:buFont typeface="Calibri"/>
              <a:buNone/>
            </a:pPr>
            <a:r>
              <a:rPr lang="fr-FR">
                <a:solidFill>
                  <a:srgbClr val="FFFFFF"/>
                </a:solidFill>
              </a:rPr>
              <a:t>L'espace scénique</a:t>
            </a:r>
            <a:endParaRPr/>
          </a:p>
        </p:txBody>
      </p:sp>
      <p:sp>
        <p:nvSpPr>
          <p:cNvPr id="437" name="Google Shape;437;p37"/>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38" name="Google Shape;438;p37"/>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2200"/>
              <a:buNone/>
            </a:pPr>
            <a:r>
              <a:rPr b="1" lang="fr-FR" sz="2200"/>
              <a:t>L’espace scénique </a:t>
            </a:r>
            <a:r>
              <a:rPr lang="fr-FR" sz="2200"/>
              <a:t>n’est pas accessible au public. </a:t>
            </a:r>
            <a:endParaRPr/>
          </a:p>
          <a:p>
            <a:pPr indent="-342900" lvl="0" marL="342900" rtl="0" algn="l">
              <a:lnSpc>
                <a:spcPct val="90000"/>
              </a:lnSpc>
              <a:spcBef>
                <a:spcPts val="440"/>
              </a:spcBef>
              <a:spcAft>
                <a:spcPts val="0"/>
              </a:spcAft>
              <a:buClr>
                <a:schemeClr val="dk1"/>
              </a:buClr>
              <a:buSzPts val="2200"/>
              <a:buNone/>
            </a:pPr>
            <a:r>
              <a:rPr lang="fr-FR" sz="2200"/>
              <a:t>Il comprend :</a:t>
            </a:r>
            <a:endParaRPr/>
          </a:p>
          <a:p>
            <a:pPr indent="-342900" lvl="0" marL="342900" rtl="0" algn="l">
              <a:lnSpc>
                <a:spcPct val="90000"/>
              </a:lnSpc>
              <a:spcBef>
                <a:spcPts val="440"/>
              </a:spcBef>
              <a:spcAft>
                <a:spcPts val="0"/>
              </a:spcAft>
              <a:buClr>
                <a:schemeClr val="dk1"/>
              </a:buClr>
              <a:buSzPts val="2200"/>
              <a:buNone/>
            </a:pPr>
            <a:r>
              <a:rPr lang="fr-FR" sz="2200"/>
              <a:t>		- Le plateau et les coulisses.</a:t>
            </a:r>
            <a:endParaRPr/>
          </a:p>
          <a:p>
            <a:pPr indent="-342900" lvl="0" marL="342900" rtl="0" algn="l">
              <a:lnSpc>
                <a:spcPct val="90000"/>
              </a:lnSpc>
              <a:spcBef>
                <a:spcPts val="440"/>
              </a:spcBef>
              <a:spcAft>
                <a:spcPts val="0"/>
              </a:spcAft>
              <a:buClr>
                <a:schemeClr val="dk1"/>
              </a:buClr>
              <a:buSzPts val="2200"/>
              <a:buNone/>
            </a:pPr>
            <a:r>
              <a:rPr lang="fr-FR" sz="2200"/>
              <a:t>		- Les moyens d’accrochage du son, de la lumière, de la machinerie  et des décors.</a:t>
            </a:r>
            <a:endParaRPr/>
          </a:p>
          <a:p>
            <a:pPr indent="-342900" lvl="0" marL="342900" rtl="0" algn="l">
              <a:lnSpc>
                <a:spcPct val="90000"/>
              </a:lnSpc>
              <a:spcBef>
                <a:spcPts val="440"/>
              </a:spcBef>
              <a:spcAft>
                <a:spcPts val="0"/>
              </a:spcAft>
              <a:buClr>
                <a:schemeClr val="dk1"/>
              </a:buClr>
              <a:buSzPts val="2200"/>
              <a:buNone/>
            </a:pPr>
            <a:r>
              <a:t/>
            </a:r>
            <a:endParaRPr sz="2200"/>
          </a:p>
          <a:p>
            <a:pPr indent="-342900" lvl="0" marL="342900" rtl="0" algn="l">
              <a:lnSpc>
                <a:spcPct val="90000"/>
              </a:lnSpc>
              <a:spcBef>
                <a:spcPts val="440"/>
              </a:spcBef>
              <a:spcAft>
                <a:spcPts val="0"/>
              </a:spcAft>
              <a:buClr>
                <a:schemeClr val="dk1"/>
              </a:buClr>
              <a:buSzPts val="2200"/>
              <a:buNone/>
            </a:pPr>
            <a:r>
              <a:rPr b="1" lang="fr-FR" sz="2200"/>
              <a:t>Les éléments constituant cet espace </a:t>
            </a:r>
            <a:r>
              <a:rPr lang="fr-FR" sz="2200"/>
              <a:t>sont déterminés par :</a:t>
            </a:r>
            <a:endParaRPr/>
          </a:p>
          <a:p>
            <a:pPr indent="-342900" lvl="0" marL="342900" rtl="0" algn="l">
              <a:lnSpc>
                <a:spcPct val="90000"/>
              </a:lnSpc>
              <a:spcBef>
                <a:spcPts val="440"/>
              </a:spcBef>
              <a:spcAft>
                <a:spcPts val="0"/>
              </a:spcAft>
              <a:buClr>
                <a:schemeClr val="dk1"/>
              </a:buClr>
              <a:buSzPts val="2200"/>
              <a:buNone/>
            </a:pPr>
            <a:r>
              <a:rPr lang="fr-FR" sz="2200"/>
              <a:t>		- Le rapport scène/salle existant ou envisagé.</a:t>
            </a:r>
            <a:endParaRPr/>
          </a:p>
          <a:p>
            <a:pPr indent="-342900" lvl="0" marL="342900" rtl="0" algn="l">
              <a:lnSpc>
                <a:spcPct val="90000"/>
              </a:lnSpc>
              <a:spcBef>
                <a:spcPts val="440"/>
              </a:spcBef>
              <a:spcAft>
                <a:spcPts val="0"/>
              </a:spcAft>
              <a:buClr>
                <a:schemeClr val="dk1"/>
              </a:buClr>
              <a:buSzPts val="2200"/>
              <a:buNone/>
            </a:pPr>
            <a:r>
              <a:rPr lang="fr-FR" sz="2200"/>
              <a:t>		- La scénographie.</a:t>
            </a:r>
            <a:endParaRPr/>
          </a:p>
          <a:p>
            <a:pPr indent="-342900" lvl="0" marL="342900" rtl="0" algn="l">
              <a:lnSpc>
                <a:spcPct val="90000"/>
              </a:lnSpc>
              <a:spcBef>
                <a:spcPts val="440"/>
              </a:spcBef>
              <a:spcAft>
                <a:spcPts val="0"/>
              </a:spcAft>
              <a:buClr>
                <a:schemeClr val="dk1"/>
              </a:buClr>
              <a:buSzPts val="2200"/>
              <a:buNone/>
            </a:pPr>
            <a:r>
              <a:rPr lang="fr-FR" sz="2200"/>
              <a:t>		- Le lieu (intérieur ou extérieur).</a:t>
            </a:r>
            <a:endParaRPr/>
          </a:p>
          <a:p>
            <a:pPr indent="-342900" lvl="0" marL="342900" rtl="0" algn="l">
              <a:lnSpc>
                <a:spcPct val="90000"/>
              </a:lnSpc>
              <a:spcBef>
                <a:spcPts val="440"/>
              </a:spcBef>
              <a:spcAft>
                <a:spcPts val="0"/>
              </a:spcAft>
              <a:buClr>
                <a:schemeClr val="dk1"/>
              </a:buClr>
              <a:buSzPts val="2200"/>
              <a:buNone/>
            </a:pPr>
            <a:r>
              <a:rPr lang="fr-FR" sz="2200"/>
              <a:t>		- Cet espace contient les décors du spectacle en cours.</a:t>
            </a:r>
            <a:endParaRPr/>
          </a:p>
        </p:txBody>
      </p:sp>
      <p:sp>
        <p:nvSpPr>
          <p:cNvPr id="439" name="Google Shape;439;p37"/>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43" name="Shape 443"/>
        <p:cNvGrpSpPr/>
        <p:nvPr/>
      </p:nvGrpSpPr>
      <p:grpSpPr>
        <a:xfrm>
          <a:off x="0" y="0"/>
          <a:ext cx="0" cy="0"/>
          <a:chOff x="0" y="0"/>
          <a:chExt cx="0" cy="0"/>
        </a:xfrm>
      </p:grpSpPr>
      <p:sp>
        <p:nvSpPr>
          <p:cNvPr id="444" name="Google Shape;444;p38"/>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5" name="Google Shape;445;p38"/>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6" name="Google Shape;446;p38"/>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400"/>
              <a:buFont typeface="Calibri"/>
              <a:buNone/>
            </a:pPr>
            <a:r>
              <a:rPr b="1" lang="fr-FR">
                <a:solidFill>
                  <a:srgbClr val="FFFFFF"/>
                </a:solidFill>
              </a:rPr>
              <a:t>Les normes de décor</a:t>
            </a:r>
            <a:endParaRPr>
              <a:solidFill>
                <a:srgbClr val="FFFFFF"/>
              </a:solidFill>
            </a:endParaRPr>
          </a:p>
        </p:txBody>
      </p:sp>
      <p:sp>
        <p:nvSpPr>
          <p:cNvPr id="447" name="Google Shape;447;p38"/>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48" name="Google Shape;448;p38"/>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2000"/>
              <a:buNone/>
            </a:pPr>
            <a:r>
              <a:rPr lang="fr-FR" sz="2000"/>
              <a:t>Les matériaux sont classés, selon leur réaction au feu, en plusieurs catégories.</a:t>
            </a:r>
            <a:br>
              <a:rPr lang="fr-FR" sz="2000" u="sng">
                <a:solidFill>
                  <a:schemeClr val="hlink"/>
                </a:solidFill>
                <a:hlinkClick r:id="rId3"/>
              </a:rPr>
            </a:br>
            <a:endParaRPr sz="2000"/>
          </a:p>
          <a:p>
            <a:pPr indent="-342900" lvl="0" marL="342900" rtl="0" algn="l">
              <a:lnSpc>
                <a:spcPct val="90000"/>
              </a:lnSpc>
              <a:spcBef>
                <a:spcPts val="400"/>
              </a:spcBef>
              <a:spcAft>
                <a:spcPts val="0"/>
              </a:spcAft>
              <a:buClr>
                <a:schemeClr val="dk1"/>
              </a:buClr>
              <a:buSzPts val="2000"/>
              <a:buNone/>
            </a:pPr>
            <a:r>
              <a:rPr b="1" lang="fr-FR" sz="2000"/>
              <a:t>	Bois :</a:t>
            </a:r>
            <a:r>
              <a:rPr lang="fr-FR" sz="2000"/>
              <a:t> traité en surface par application de peinture ou vernis ignifugeant.</a:t>
            </a:r>
            <a:br>
              <a:rPr lang="fr-FR" sz="2000"/>
            </a:br>
            <a:r>
              <a:rPr lang="fr-FR" sz="2000"/>
              <a:t>A noter que le bois à partir de 18mm d'épaisseur est classé M3 par nature.</a:t>
            </a:r>
            <a:br>
              <a:rPr lang="fr-FR" sz="2000"/>
            </a:br>
            <a:endParaRPr sz="2000"/>
          </a:p>
          <a:p>
            <a:pPr indent="-342900" lvl="0" marL="342900" rtl="0" algn="l">
              <a:lnSpc>
                <a:spcPct val="90000"/>
              </a:lnSpc>
              <a:spcBef>
                <a:spcPts val="400"/>
              </a:spcBef>
              <a:spcAft>
                <a:spcPts val="0"/>
              </a:spcAft>
              <a:buClr>
                <a:schemeClr val="dk1"/>
              </a:buClr>
              <a:buSzPts val="2000"/>
              <a:buNone/>
            </a:pPr>
            <a:br>
              <a:rPr lang="fr-FR" sz="2000"/>
            </a:br>
            <a:r>
              <a:rPr b="1" lang="fr-FR" sz="2000"/>
              <a:t>Tissu :</a:t>
            </a:r>
            <a:r>
              <a:rPr lang="fr-FR" sz="2000"/>
              <a:t> M1, M2, M3</a:t>
            </a:r>
            <a:endParaRPr/>
          </a:p>
          <a:p>
            <a:pPr indent="-342900" lvl="0" marL="342900" rtl="0" algn="l">
              <a:lnSpc>
                <a:spcPct val="90000"/>
              </a:lnSpc>
              <a:spcBef>
                <a:spcPts val="400"/>
              </a:spcBef>
              <a:spcAft>
                <a:spcPts val="0"/>
              </a:spcAft>
              <a:buClr>
                <a:schemeClr val="dk1"/>
              </a:buClr>
              <a:buSzPts val="2000"/>
              <a:buNone/>
            </a:pPr>
            <a:r>
              <a:t/>
            </a:r>
            <a:endParaRPr sz="2000"/>
          </a:p>
          <a:p>
            <a:pPr indent="-342900" lvl="0" marL="342900" rtl="0" algn="l">
              <a:lnSpc>
                <a:spcPct val="90000"/>
              </a:lnSpc>
              <a:spcBef>
                <a:spcPts val="400"/>
              </a:spcBef>
              <a:spcAft>
                <a:spcPts val="0"/>
              </a:spcAft>
              <a:buClr>
                <a:schemeClr val="dk1"/>
              </a:buClr>
              <a:buSzPts val="2000"/>
              <a:buNone/>
            </a:pPr>
            <a:r>
              <a:t/>
            </a:r>
            <a:endParaRPr sz="2000"/>
          </a:p>
          <a:p>
            <a:pPr indent="-342900" lvl="0" marL="342900" rtl="0" algn="l">
              <a:lnSpc>
                <a:spcPct val="90000"/>
              </a:lnSpc>
              <a:spcBef>
                <a:spcPts val="400"/>
              </a:spcBef>
              <a:spcAft>
                <a:spcPts val="0"/>
              </a:spcAft>
              <a:buClr>
                <a:schemeClr val="dk1"/>
              </a:buClr>
              <a:buSzPts val="2000"/>
              <a:buNone/>
            </a:pPr>
            <a:r>
              <a:rPr lang="fr-FR" sz="2000"/>
              <a:t>	Les certificats sont demandés par la commission de sécurité. La durée de validité des traitements est variable et doit être spécifiée par le fabricant. Elle figure sur le PV ou certificat justificatif du produit. </a:t>
            </a:r>
            <a:endParaRPr/>
          </a:p>
          <a:p>
            <a:pPr indent="-215900" lvl="0" marL="342900" rtl="0" algn="l">
              <a:lnSpc>
                <a:spcPct val="90000"/>
              </a:lnSpc>
              <a:spcBef>
                <a:spcPts val="400"/>
              </a:spcBef>
              <a:spcAft>
                <a:spcPts val="0"/>
              </a:spcAft>
              <a:buClr>
                <a:schemeClr val="dk1"/>
              </a:buClr>
              <a:buSzPts val="2000"/>
              <a:buNone/>
            </a:pPr>
            <a:r>
              <a:t/>
            </a:r>
            <a:endParaRPr sz="2000"/>
          </a:p>
        </p:txBody>
      </p:sp>
      <p:sp>
        <p:nvSpPr>
          <p:cNvPr id="449" name="Google Shape;449;p38"/>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53" name="Shape 453"/>
        <p:cNvGrpSpPr/>
        <p:nvPr/>
      </p:nvGrpSpPr>
      <p:grpSpPr>
        <a:xfrm>
          <a:off x="0" y="0"/>
          <a:ext cx="0" cy="0"/>
          <a:chOff x="0" y="0"/>
          <a:chExt cx="0" cy="0"/>
        </a:xfrm>
      </p:grpSpPr>
      <p:sp>
        <p:nvSpPr>
          <p:cNvPr id="454" name="Google Shape;454;p39"/>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5" name="Google Shape;455;p39"/>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6" name="Google Shape;456;p39"/>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3400"/>
              <a:buFont typeface="Calibri"/>
              <a:buNone/>
            </a:pPr>
            <a:r>
              <a:rPr b="1" lang="fr-FR" sz="3400">
                <a:solidFill>
                  <a:srgbClr val="FFFFFF"/>
                </a:solidFill>
              </a:rPr>
              <a:t>Classement de réaction au feu des décors</a:t>
            </a:r>
            <a:endParaRPr sz="3400">
              <a:solidFill>
                <a:srgbClr val="FFFFFF"/>
              </a:solidFill>
            </a:endParaRPr>
          </a:p>
        </p:txBody>
      </p:sp>
      <p:sp>
        <p:nvSpPr>
          <p:cNvPr id="457" name="Google Shape;457;p39"/>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58" name="Google Shape;458;p39"/>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800"/>
              <a:buNone/>
            </a:pPr>
            <a:r>
              <a:rPr lang="fr-FR" sz="800"/>
              <a:t>La "réaction au feu" et la "résistance au feu" sont deux choses différentes :</a:t>
            </a:r>
            <a:endParaRPr/>
          </a:p>
          <a:p>
            <a:pPr indent="-342900" lvl="0" marL="342900" rtl="0" algn="l">
              <a:lnSpc>
                <a:spcPct val="90000"/>
              </a:lnSpc>
              <a:spcBef>
                <a:spcPts val="160"/>
              </a:spcBef>
              <a:spcAft>
                <a:spcPts val="0"/>
              </a:spcAft>
              <a:buClr>
                <a:schemeClr val="dk1"/>
              </a:buClr>
              <a:buSzPts val="800"/>
              <a:buNone/>
            </a:pPr>
            <a:r>
              <a:rPr b="1" lang="fr-FR" sz="800"/>
              <a:t>La réaction au feu </a:t>
            </a:r>
            <a:r>
              <a:rPr lang="fr-FR" sz="800"/>
              <a:t>est la représentation d'un matériau en tant qu'aliment du feu (combustibilité, inflammabilité). </a:t>
            </a:r>
            <a:endParaRPr/>
          </a:p>
          <a:p>
            <a:pPr indent="-342900" lvl="0" marL="342900" rtl="0" algn="l">
              <a:lnSpc>
                <a:spcPct val="90000"/>
              </a:lnSpc>
              <a:spcBef>
                <a:spcPts val="160"/>
              </a:spcBef>
              <a:spcAft>
                <a:spcPts val="0"/>
              </a:spcAft>
              <a:buClr>
                <a:schemeClr val="dk1"/>
              </a:buClr>
              <a:buSzPts val="800"/>
              <a:buNone/>
            </a:pPr>
            <a:r>
              <a:rPr b="1" lang="fr-FR" sz="800"/>
              <a:t>La résistance au feu</a:t>
            </a:r>
            <a:r>
              <a:rPr lang="fr-FR" sz="800"/>
              <a:t> est le temps durant lequel l'élément de construction joue son rôle de limitation de la propagation.</a:t>
            </a:r>
            <a:endParaRPr/>
          </a:p>
          <a:p>
            <a:pPr indent="-342900" lvl="0" marL="342900" rtl="0" algn="l">
              <a:lnSpc>
                <a:spcPct val="90000"/>
              </a:lnSpc>
              <a:spcBef>
                <a:spcPts val="160"/>
              </a:spcBef>
              <a:spcAft>
                <a:spcPts val="0"/>
              </a:spcAft>
              <a:buClr>
                <a:schemeClr val="dk1"/>
              </a:buClr>
              <a:buSzPts val="800"/>
              <a:buNone/>
            </a:pPr>
            <a:r>
              <a:rPr b="1" lang="fr-FR" sz="800"/>
              <a:t>La réglementation impose une classification de réaction au feu des matériaux constituant les décors.</a:t>
            </a:r>
            <a:br>
              <a:rPr lang="fr-FR" sz="800"/>
            </a:br>
            <a:endParaRPr sz="800"/>
          </a:p>
          <a:p>
            <a:pPr indent="-342900" lvl="0" marL="342900" rtl="0" algn="l">
              <a:lnSpc>
                <a:spcPct val="90000"/>
              </a:lnSpc>
              <a:spcBef>
                <a:spcPts val="160"/>
              </a:spcBef>
              <a:spcAft>
                <a:spcPts val="0"/>
              </a:spcAft>
              <a:buClr>
                <a:schemeClr val="dk1"/>
              </a:buClr>
              <a:buSzPts val="800"/>
              <a:buNone/>
            </a:pPr>
            <a:r>
              <a:rPr b="1" lang="fr-FR" sz="800"/>
              <a:t>Classification française</a:t>
            </a:r>
            <a:endParaRPr/>
          </a:p>
          <a:p>
            <a:pPr indent="-342900" lvl="0" marL="342900" rtl="0" algn="l">
              <a:lnSpc>
                <a:spcPct val="90000"/>
              </a:lnSpc>
              <a:spcBef>
                <a:spcPts val="160"/>
              </a:spcBef>
              <a:spcAft>
                <a:spcPts val="0"/>
              </a:spcAft>
              <a:buClr>
                <a:schemeClr val="dk1"/>
              </a:buClr>
              <a:buSzPts val="800"/>
              <a:buNone/>
            </a:pPr>
            <a:r>
              <a:rPr lang="fr-FR" sz="800"/>
              <a:t>En France, il existe un classement (Norme NF P. 92.507), composé de 5 catégories (M0 à M4), qui définit la </a:t>
            </a:r>
            <a:r>
              <a:rPr b="1" lang="fr-FR" sz="800"/>
              <a:t>réaction au feu des matériaux</a:t>
            </a:r>
            <a:r>
              <a:rPr lang="fr-FR" sz="800"/>
              <a:t>.</a:t>
            </a:r>
            <a:br>
              <a:rPr lang="fr-FR" sz="800"/>
            </a:br>
            <a:br>
              <a:rPr lang="fr-FR" sz="800"/>
            </a:br>
            <a:r>
              <a:rPr lang="fr-FR" sz="800"/>
              <a:t>La combustibilité est la quantité de chaleur émise par combustion complète du matériau tandis que l'inflammabilité est la quantité de gaz inflammable émise par le matériau.</a:t>
            </a:r>
            <a:endParaRPr/>
          </a:p>
          <a:p>
            <a:pPr indent="-342900" lvl="0" marL="342900" rtl="0" algn="l">
              <a:lnSpc>
                <a:spcPct val="90000"/>
              </a:lnSpc>
              <a:spcBef>
                <a:spcPts val="160"/>
              </a:spcBef>
              <a:spcAft>
                <a:spcPts val="0"/>
              </a:spcAft>
              <a:buClr>
                <a:schemeClr val="dk1"/>
              </a:buClr>
              <a:buSzPts val="800"/>
              <a:buNone/>
            </a:pPr>
            <a:r>
              <a:rPr b="1" lang="fr-FR" sz="800"/>
              <a:t>Combustibilité</a:t>
            </a:r>
            <a:endParaRPr sz="800"/>
          </a:p>
          <a:p>
            <a:pPr indent="-342900" lvl="0" marL="342900" rtl="0" algn="l">
              <a:lnSpc>
                <a:spcPct val="90000"/>
              </a:lnSpc>
              <a:spcBef>
                <a:spcPts val="160"/>
              </a:spcBef>
              <a:spcAft>
                <a:spcPts val="0"/>
              </a:spcAft>
              <a:buClr>
                <a:schemeClr val="dk1"/>
              </a:buClr>
              <a:buSzPts val="800"/>
              <a:buNone/>
            </a:pPr>
            <a:r>
              <a:rPr b="1" lang="fr-FR" sz="800"/>
              <a:t>Inflammabilité</a:t>
            </a:r>
            <a:endParaRPr sz="800"/>
          </a:p>
          <a:p>
            <a:pPr indent="-342900" lvl="0" marL="342900" rtl="0" algn="l">
              <a:lnSpc>
                <a:spcPct val="90000"/>
              </a:lnSpc>
              <a:spcBef>
                <a:spcPts val="160"/>
              </a:spcBef>
              <a:spcAft>
                <a:spcPts val="0"/>
              </a:spcAft>
              <a:buClr>
                <a:schemeClr val="dk1"/>
              </a:buClr>
              <a:buSzPts val="800"/>
              <a:buNone/>
            </a:pPr>
            <a:r>
              <a:rPr b="1" lang="fr-FR" sz="800"/>
              <a:t>Exemples</a:t>
            </a:r>
            <a:endParaRPr sz="800"/>
          </a:p>
          <a:p>
            <a:pPr indent="-342900" lvl="0" marL="342900" rtl="0" algn="l">
              <a:lnSpc>
                <a:spcPct val="90000"/>
              </a:lnSpc>
              <a:spcBef>
                <a:spcPts val="160"/>
              </a:spcBef>
              <a:spcAft>
                <a:spcPts val="0"/>
              </a:spcAft>
              <a:buClr>
                <a:schemeClr val="dk1"/>
              </a:buClr>
              <a:buSzPts val="800"/>
              <a:buNone/>
            </a:pPr>
            <a:r>
              <a:rPr b="1" lang="fr-FR" sz="800"/>
              <a:t>M0</a:t>
            </a:r>
            <a:r>
              <a:rPr lang="fr-FR" sz="800"/>
              <a:t> </a:t>
            </a:r>
            <a:endParaRPr/>
          </a:p>
          <a:p>
            <a:pPr indent="-342900" lvl="0" marL="342900" rtl="0" algn="l">
              <a:lnSpc>
                <a:spcPct val="90000"/>
              </a:lnSpc>
              <a:spcBef>
                <a:spcPts val="160"/>
              </a:spcBef>
              <a:spcAft>
                <a:spcPts val="0"/>
              </a:spcAft>
              <a:buClr>
                <a:schemeClr val="dk1"/>
              </a:buClr>
              <a:buSzPts val="800"/>
              <a:buNone/>
            </a:pPr>
            <a:r>
              <a:rPr lang="fr-FR" sz="800"/>
              <a:t>incombustible</a:t>
            </a:r>
            <a:endParaRPr/>
          </a:p>
          <a:p>
            <a:pPr indent="-342900" lvl="0" marL="342900" rtl="0" algn="l">
              <a:lnSpc>
                <a:spcPct val="90000"/>
              </a:lnSpc>
              <a:spcBef>
                <a:spcPts val="160"/>
              </a:spcBef>
              <a:spcAft>
                <a:spcPts val="0"/>
              </a:spcAft>
              <a:buClr>
                <a:schemeClr val="dk1"/>
              </a:buClr>
              <a:buSzPts val="800"/>
              <a:buNone/>
            </a:pPr>
            <a:r>
              <a:rPr lang="fr-FR" sz="800"/>
              <a:t>ininflammable</a:t>
            </a:r>
            <a:endParaRPr/>
          </a:p>
          <a:p>
            <a:pPr indent="-342900" lvl="0" marL="342900" rtl="0" algn="l">
              <a:lnSpc>
                <a:spcPct val="90000"/>
              </a:lnSpc>
              <a:spcBef>
                <a:spcPts val="160"/>
              </a:spcBef>
              <a:spcAft>
                <a:spcPts val="0"/>
              </a:spcAft>
              <a:buClr>
                <a:schemeClr val="dk1"/>
              </a:buClr>
              <a:buSzPts val="800"/>
              <a:buNone/>
            </a:pPr>
            <a:r>
              <a:rPr lang="fr-FR" sz="800"/>
              <a:t>pierre, brique, ciment, tuiles, </a:t>
            </a:r>
            <a:br>
              <a:rPr lang="fr-FR" sz="800"/>
            </a:br>
            <a:r>
              <a:rPr lang="fr-FR" sz="800"/>
              <a:t>acier, céramique, plâtre, béton, verre</a:t>
            </a:r>
            <a:endParaRPr/>
          </a:p>
          <a:p>
            <a:pPr indent="-342900" lvl="0" marL="342900" rtl="0" algn="l">
              <a:lnSpc>
                <a:spcPct val="90000"/>
              </a:lnSpc>
              <a:spcBef>
                <a:spcPts val="160"/>
              </a:spcBef>
              <a:spcAft>
                <a:spcPts val="0"/>
              </a:spcAft>
              <a:buClr>
                <a:schemeClr val="dk1"/>
              </a:buClr>
              <a:buSzPts val="800"/>
              <a:buNone/>
            </a:pPr>
            <a:r>
              <a:rPr b="1" lang="fr-FR" sz="800"/>
              <a:t>M1</a:t>
            </a:r>
            <a:endParaRPr sz="800"/>
          </a:p>
          <a:p>
            <a:pPr indent="-342900" lvl="0" marL="342900" rtl="0" algn="l">
              <a:lnSpc>
                <a:spcPct val="90000"/>
              </a:lnSpc>
              <a:spcBef>
                <a:spcPts val="160"/>
              </a:spcBef>
              <a:spcAft>
                <a:spcPts val="0"/>
              </a:spcAft>
              <a:buClr>
                <a:schemeClr val="dk1"/>
              </a:buClr>
              <a:buSzPts val="800"/>
              <a:buNone/>
            </a:pPr>
            <a:r>
              <a:rPr lang="fr-FR" sz="800"/>
              <a:t>combustible</a:t>
            </a:r>
            <a:endParaRPr/>
          </a:p>
          <a:p>
            <a:pPr indent="-342900" lvl="0" marL="342900" rtl="0" algn="l">
              <a:lnSpc>
                <a:spcPct val="90000"/>
              </a:lnSpc>
              <a:spcBef>
                <a:spcPts val="160"/>
              </a:spcBef>
              <a:spcAft>
                <a:spcPts val="0"/>
              </a:spcAft>
              <a:buClr>
                <a:schemeClr val="dk1"/>
              </a:buClr>
              <a:buSzPts val="800"/>
              <a:buNone/>
            </a:pPr>
            <a:r>
              <a:rPr lang="fr-FR" sz="800"/>
              <a:t>non inflammable</a:t>
            </a:r>
            <a:endParaRPr/>
          </a:p>
          <a:p>
            <a:pPr indent="-342900" lvl="0" marL="342900" rtl="0" algn="l">
              <a:lnSpc>
                <a:spcPct val="90000"/>
              </a:lnSpc>
              <a:spcBef>
                <a:spcPts val="160"/>
              </a:spcBef>
              <a:spcAft>
                <a:spcPts val="0"/>
              </a:spcAft>
              <a:buClr>
                <a:schemeClr val="dk1"/>
              </a:buClr>
              <a:buSzPts val="800"/>
              <a:buNone/>
            </a:pPr>
            <a:r>
              <a:rPr lang="fr-FR" sz="800"/>
              <a:t>PVC, dalles minérales de faux-plafonds, polyester, coton</a:t>
            </a:r>
            <a:endParaRPr/>
          </a:p>
          <a:p>
            <a:pPr indent="-342900" lvl="0" marL="342900" rtl="0" algn="l">
              <a:lnSpc>
                <a:spcPct val="90000"/>
              </a:lnSpc>
              <a:spcBef>
                <a:spcPts val="160"/>
              </a:spcBef>
              <a:spcAft>
                <a:spcPts val="0"/>
              </a:spcAft>
              <a:buClr>
                <a:schemeClr val="dk1"/>
              </a:buClr>
              <a:buSzPts val="800"/>
              <a:buNone/>
            </a:pPr>
            <a:r>
              <a:rPr b="1" lang="fr-FR" sz="800"/>
              <a:t>M2</a:t>
            </a:r>
            <a:endParaRPr sz="800"/>
          </a:p>
          <a:p>
            <a:pPr indent="-342900" lvl="0" marL="342900" rtl="0" algn="l">
              <a:lnSpc>
                <a:spcPct val="90000"/>
              </a:lnSpc>
              <a:spcBef>
                <a:spcPts val="160"/>
              </a:spcBef>
              <a:spcAft>
                <a:spcPts val="0"/>
              </a:spcAft>
              <a:buClr>
                <a:schemeClr val="dk1"/>
              </a:buClr>
              <a:buSzPts val="800"/>
              <a:buNone/>
            </a:pPr>
            <a:r>
              <a:rPr lang="fr-FR" sz="800"/>
              <a:t>combustible</a:t>
            </a:r>
            <a:endParaRPr/>
          </a:p>
          <a:p>
            <a:pPr indent="-342900" lvl="0" marL="342900" rtl="0" algn="l">
              <a:lnSpc>
                <a:spcPct val="90000"/>
              </a:lnSpc>
              <a:spcBef>
                <a:spcPts val="160"/>
              </a:spcBef>
              <a:spcAft>
                <a:spcPts val="0"/>
              </a:spcAft>
              <a:buClr>
                <a:schemeClr val="dk1"/>
              </a:buClr>
              <a:buSzPts val="800"/>
              <a:buNone/>
            </a:pPr>
            <a:r>
              <a:rPr lang="fr-FR" sz="800"/>
              <a:t>difficilement inflammable</a:t>
            </a:r>
            <a:endParaRPr/>
          </a:p>
          <a:p>
            <a:pPr indent="-342900" lvl="0" marL="342900" rtl="0" algn="l">
              <a:lnSpc>
                <a:spcPct val="90000"/>
              </a:lnSpc>
              <a:spcBef>
                <a:spcPts val="160"/>
              </a:spcBef>
              <a:spcAft>
                <a:spcPts val="0"/>
              </a:spcAft>
              <a:buClr>
                <a:schemeClr val="dk1"/>
              </a:buClr>
              <a:buSzPts val="800"/>
              <a:buNone/>
            </a:pPr>
            <a:r>
              <a:rPr lang="fr-FR" sz="800"/>
              <a:t>moquette murale, panneau de particules</a:t>
            </a:r>
            <a:endParaRPr/>
          </a:p>
          <a:p>
            <a:pPr indent="-342900" lvl="0" marL="342900" rtl="0" algn="l">
              <a:lnSpc>
                <a:spcPct val="90000"/>
              </a:lnSpc>
              <a:spcBef>
                <a:spcPts val="160"/>
              </a:spcBef>
              <a:spcAft>
                <a:spcPts val="0"/>
              </a:spcAft>
              <a:buClr>
                <a:schemeClr val="dk1"/>
              </a:buClr>
              <a:buSzPts val="800"/>
              <a:buNone/>
            </a:pPr>
            <a:r>
              <a:rPr b="1" lang="fr-FR" sz="800"/>
              <a:t>M3</a:t>
            </a:r>
            <a:endParaRPr sz="800"/>
          </a:p>
          <a:p>
            <a:pPr indent="-342900" lvl="0" marL="342900" rtl="0" algn="l">
              <a:lnSpc>
                <a:spcPct val="90000"/>
              </a:lnSpc>
              <a:spcBef>
                <a:spcPts val="160"/>
              </a:spcBef>
              <a:spcAft>
                <a:spcPts val="0"/>
              </a:spcAft>
              <a:buClr>
                <a:schemeClr val="dk1"/>
              </a:buClr>
              <a:buSzPts val="800"/>
              <a:buNone/>
            </a:pPr>
            <a:r>
              <a:rPr lang="fr-FR" sz="800"/>
              <a:t>combustible</a:t>
            </a:r>
            <a:endParaRPr/>
          </a:p>
          <a:p>
            <a:pPr indent="-342900" lvl="0" marL="342900" rtl="0" algn="l">
              <a:lnSpc>
                <a:spcPct val="90000"/>
              </a:lnSpc>
              <a:spcBef>
                <a:spcPts val="160"/>
              </a:spcBef>
              <a:spcAft>
                <a:spcPts val="0"/>
              </a:spcAft>
              <a:buClr>
                <a:schemeClr val="dk1"/>
              </a:buClr>
              <a:buSzPts val="800"/>
              <a:buNone/>
            </a:pPr>
            <a:r>
              <a:rPr lang="fr-FR" sz="800"/>
              <a:t>moyennement inflammable</a:t>
            </a:r>
            <a:endParaRPr/>
          </a:p>
          <a:p>
            <a:pPr indent="-342900" lvl="0" marL="342900" rtl="0" algn="l">
              <a:lnSpc>
                <a:spcPct val="90000"/>
              </a:lnSpc>
              <a:spcBef>
                <a:spcPts val="160"/>
              </a:spcBef>
              <a:spcAft>
                <a:spcPts val="0"/>
              </a:spcAft>
              <a:buClr>
                <a:schemeClr val="dk1"/>
              </a:buClr>
              <a:buSzPts val="800"/>
              <a:buNone/>
            </a:pPr>
            <a:r>
              <a:rPr lang="fr-FR" sz="800"/>
              <a:t>moyennement inflammable bois, revêtement sol caoutchouc, moquette polyamide, laine</a:t>
            </a:r>
            <a:endParaRPr/>
          </a:p>
          <a:p>
            <a:pPr indent="-342900" lvl="0" marL="342900" rtl="0" algn="l">
              <a:lnSpc>
                <a:spcPct val="90000"/>
              </a:lnSpc>
              <a:spcBef>
                <a:spcPts val="160"/>
              </a:spcBef>
              <a:spcAft>
                <a:spcPts val="0"/>
              </a:spcAft>
              <a:buClr>
                <a:schemeClr val="dk1"/>
              </a:buClr>
              <a:buSzPts val="800"/>
              <a:buNone/>
            </a:pPr>
            <a:r>
              <a:rPr b="1" lang="fr-FR" sz="800"/>
              <a:t>M4</a:t>
            </a:r>
            <a:endParaRPr sz="800"/>
          </a:p>
          <a:p>
            <a:pPr indent="-342900" lvl="0" marL="342900" rtl="0" algn="l">
              <a:lnSpc>
                <a:spcPct val="90000"/>
              </a:lnSpc>
              <a:spcBef>
                <a:spcPts val="160"/>
              </a:spcBef>
              <a:spcAft>
                <a:spcPts val="0"/>
              </a:spcAft>
              <a:buClr>
                <a:schemeClr val="dk1"/>
              </a:buClr>
              <a:buSzPts val="800"/>
              <a:buNone/>
            </a:pPr>
            <a:r>
              <a:rPr lang="fr-FR" sz="800"/>
              <a:t>combustible</a:t>
            </a:r>
            <a:endParaRPr/>
          </a:p>
          <a:p>
            <a:pPr indent="-342900" lvl="0" marL="342900" rtl="0" algn="l">
              <a:lnSpc>
                <a:spcPct val="90000"/>
              </a:lnSpc>
              <a:spcBef>
                <a:spcPts val="160"/>
              </a:spcBef>
              <a:spcAft>
                <a:spcPts val="0"/>
              </a:spcAft>
              <a:buClr>
                <a:schemeClr val="dk1"/>
              </a:buClr>
              <a:buSzPts val="800"/>
              <a:buNone/>
            </a:pPr>
            <a:r>
              <a:rPr lang="fr-FR" sz="800"/>
              <a:t>facilement inflammable</a:t>
            </a:r>
            <a:endParaRPr/>
          </a:p>
          <a:p>
            <a:pPr indent="-342900" lvl="0" marL="342900" rtl="0" algn="l">
              <a:lnSpc>
                <a:spcPct val="90000"/>
              </a:lnSpc>
              <a:spcBef>
                <a:spcPts val="160"/>
              </a:spcBef>
              <a:spcAft>
                <a:spcPts val="0"/>
              </a:spcAft>
              <a:buClr>
                <a:schemeClr val="dk1"/>
              </a:buClr>
              <a:buSzPts val="800"/>
              <a:buNone/>
            </a:pPr>
            <a:r>
              <a:rPr lang="fr-FR" sz="800"/>
              <a:t>papier, polypropylène, tapis fibres mélangées</a:t>
            </a:r>
            <a:endParaRPr/>
          </a:p>
          <a:p>
            <a:pPr indent="-342900" lvl="0" marL="342900" rtl="0" algn="l">
              <a:lnSpc>
                <a:spcPct val="90000"/>
              </a:lnSpc>
              <a:spcBef>
                <a:spcPts val="160"/>
              </a:spcBef>
              <a:spcAft>
                <a:spcPts val="0"/>
              </a:spcAft>
              <a:buClr>
                <a:schemeClr val="dk1"/>
              </a:buClr>
              <a:buSzPts val="800"/>
              <a:buChar char="•"/>
            </a:pPr>
            <a:r>
              <a:rPr lang="fr-FR" sz="800"/>
              <a:t> </a:t>
            </a:r>
            <a:endParaRPr/>
          </a:p>
          <a:p>
            <a:pPr indent="-292100" lvl="0" marL="342900" rtl="0" algn="l">
              <a:lnSpc>
                <a:spcPct val="90000"/>
              </a:lnSpc>
              <a:spcBef>
                <a:spcPts val="160"/>
              </a:spcBef>
              <a:spcAft>
                <a:spcPts val="0"/>
              </a:spcAft>
              <a:buClr>
                <a:schemeClr val="dk1"/>
              </a:buClr>
              <a:buSzPts val="800"/>
              <a:buNone/>
            </a:pPr>
            <a:r>
              <a:t/>
            </a:r>
            <a:endParaRPr sz="800"/>
          </a:p>
        </p:txBody>
      </p:sp>
      <p:sp>
        <p:nvSpPr>
          <p:cNvPr id="459" name="Google Shape;459;p39"/>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18" name="Shape 118"/>
        <p:cNvGrpSpPr/>
        <p:nvPr/>
      </p:nvGrpSpPr>
      <p:grpSpPr>
        <a:xfrm>
          <a:off x="0" y="0"/>
          <a:ext cx="0" cy="0"/>
          <a:chOff x="0" y="0"/>
          <a:chExt cx="0" cy="0"/>
        </a:xfrm>
      </p:grpSpPr>
      <p:sp>
        <p:nvSpPr>
          <p:cNvPr id="119" name="Google Shape;119;p4"/>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0" name="Google Shape;120;p4"/>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1" name="Google Shape;121;p4"/>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22" name="Google Shape;122;p4"/>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3000"/>
              <a:buNone/>
            </a:pPr>
            <a:r>
              <a:rPr b="1" lang="fr-FR" sz="3000"/>
              <a:t>Les établissements recevant du public sont classés en catégories et en types :</a:t>
            </a:r>
            <a:endParaRPr/>
          </a:p>
          <a:p>
            <a:pPr indent="-342900" lvl="0" marL="342900" rtl="0" algn="l">
              <a:lnSpc>
                <a:spcPct val="90000"/>
              </a:lnSpc>
              <a:spcBef>
                <a:spcPts val="600"/>
              </a:spcBef>
              <a:spcAft>
                <a:spcPts val="0"/>
              </a:spcAft>
              <a:buClr>
                <a:schemeClr val="dk1"/>
              </a:buClr>
              <a:buSzPts val="3000"/>
              <a:buNone/>
            </a:pPr>
            <a:r>
              <a:t/>
            </a:r>
            <a:endParaRPr b="1" sz="3000"/>
          </a:p>
          <a:p>
            <a:pPr indent="-342900" lvl="0" marL="342900" rtl="0" algn="l">
              <a:lnSpc>
                <a:spcPct val="90000"/>
              </a:lnSpc>
              <a:spcBef>
                <a:spcPts val="600"/>
              </a:spcBef>
              <a:spcAft>
                <a:spcPts val="0"/>
              </a:spcAft>
              <a:buClr>
                <a:schemeClr val="dk1"/>
              </a:buClr>
              <a:buSzPts val="3000"/>
              <a:buNone/>
            </a:pPr>
            <a:r>
              <a:rPr lang="fr-FR" sz="3000"/>
              <a:t>		- selon l’effectif, en différentes catégories (CCH R123-19)</a:t>
            </a:r>
            <a:endParaRPr/>
          </a:p>
          <a:p>
            <a:pPr indent="-342900" lvl="0" marL="342900" rtl="0" algn="l">
              <a:lnSpc>
                <a:spcPct val="90000"/>
              </a:lnSpc>
              <a:spcBef>
                <a:spcPts val="600"/>
              </a:spcBef>
              <a:spcAft>
                <a:spcPts val="0"/>
              </a:spcAft>
              <a:buClr>
                <a:schemeClr val="dk1"/>
              </a:buClr>
              <a:buSzPts val="3000"/>
              <a:buNone/>
            </a:pPr>
            <a:r>
              <a:rPr lang="fr-FR" sz="3000"/>
              <a:t>	</a:t>
            </a:r>
            <a:endParaRPr/>
          </a:p>
          <a:p>
            <a:pPr indent="-342900" lvl="0" marL="342900" rtl="0" algn="l">
              <a:lnSpc>
                <a:spcPct val="90000"/>
              </a:lnSpc>
              <a:spcBef>
                <a:spcPts val="600"/>
              </a:spcBef>
              <a:spcAft>
                <a:spcPts val="0"/>
              </a:spcAft>
              <a:buClr>
                <a:schemeClr val="dk1"/>
              </a:buClr>
              <a:buSzPts val="3000"/>
              <a:buNone/>
            </a:pPr>
            <a:r>
              <a:rPr lang="fr-FR" sz="3000"/>
              <a:t>		- selon l’activité ou l’utilisation des locaux, en différents types (CCH R123-18)</a:t>
            </a:r>
            <a:endParaRPr/>
          </a:p>
        </p:txBody>
      </p:sp>
      <p:sp>
        <p:nvSpPr>
          <p:cNvPr id="123" name="Google Shape;123;p4"/>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63" name="Shape 463"/>
        <p:cNvGrpSpPr/>
        <p:nvPr/>
      </p:nvGrpSpPr>
      <p:grpSpPr>
        <a:xfrm>
          <a:off x="0" y="0"/>
          <a:ext cx="0" cy="0"/>
          <a:chOff x="0" y="0"/>
          <a:chExt cx="0" cy="0"/>
        </a:xfrm>
      </p:grpSpPr>
      <p:sp>
        <p:nvSpPr>
          <p:cNvPr id="464" name="Google Shape;464;p40"/>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5" name="Google Shape;465;p40"/>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6" name="Google Shape;466;p40"/>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100"/>
              <a:buFont typeface="Calibri"/>
              <a:buNone/>
            </a:pPr>
            <a:r>
              <a:rPr b="1" lang="fr-FR" sz="4100">
                <a:solidFill>
                  <a:srgbClr val="FFFFFF"/>
                </a:solidFill>
              </a:rPr>
              <a:t>Electricité</a:t>
            </a:r>
            <a:endParaRPr sz="4100">
              <a:solidFill>
                <a:srgbClr val="FFFFFF"/>
              </a:solidFill>
            </a:endParaRPr>
          </a:p>
        </p:txBody>
      </p:sp>
      <p:sp>
        <p:nvSpPr>
          <p:cNvPr id="467" name="Google Shape;467;p40"/>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68" name="Google Shape;468;p40"/>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2200"/>
              <a:buChar char="•"/>
            </a:pPr>
            <a:r>
              <a:rPr lang="fr-FR" sz="2200"/>
              <a:t>Principale force d’énergie, elle ne peut s’utiliser que dans des conditions de sécurité bien définies.</a:t>
            </a:r>
            <a:br>
              <a:rPr lang="fr-FR" sz="2200"/>
            </a:br>
            <a:r>
              <a:rPr lang="fr-FR" sz="2200"/>
              <a:t>Les conducteurs transportant cette énergie sont des métaux (cuivre, alu…), mais aussi… le corps humain</a:t>
            </a:r>
            <a:endParaRPr/>
          </a:p>
          <a:p>
            <a:pPr indent="-203200" lvl="0" marL="342900" rtl="0" algn="l">
              <a:lnSpc>
                <a:spcPct val="90000"/>
              </a:lnSpc>
              <a:spcBef>
                <a:spcPts val="440"/>
              </a:spcBef>
              <a:spcAft>
                <a:spcPts val="0"/>
              </a:spcAft>
              <a:buClr>
                <a:schemeClr val="dk1"/>
              </a:buClr>
              <a:buSzPts val="2200"/>
              <a:buNone/>
            </a:pPr>
            <a:r>
              <a:t/>
            </a:r>
            <a:endParaRPr sz="2200"/>
          </a:p>
          <a:p>
            <a:pPr indent="-342900" lvl="0" marL="342900" rtl="0" algn="l">
              <a:lnSpc>
                <a:spcPct val="90000"/>
              </a:lnSpc>
              <a:spcBef>
                <a:spcPts val="440"/>
              </a:spcBef>
              <a:spcAft>
                <a:spcPts val="0"/>
              </a:spcAft>
              <a:buClr>
                <a:schemeClr val="dk1"/>
              </a:buClr>
              <a:buSzPts val="2200"/>
              <a:buChar char="•"/>
            </a:pPr>
            <a:br>
              <a:rPr lang="fr-FR" sz="2200"/>
            </a:br>
            <a:r>
              <a:rPr lang="fr-FR" sz="2200"/>
              <a:t>La sécurité électrique consistera donc à éviter les risques de contact avec des conducteurs et d’interposer des appareils coupant l’arrivée électrique rapidement, afin de ne pas mettre de vie en danger et de protéger les appareils de la destruction par surintensité</a:t>
            </a:r>
            <a:endParaRPr/>
          </a:p>
          <a:p>
            <a:pPr indent="-203200" lvl="0" marL="342900" rtl="0" algn="l">
              <a:lnSpc>
                <a:spcPct val="90000"/>
              </a:lnSpc>
              <a:spcBef>
                <a:spcPts val="440"/>
              </a:spcBef>
              <a:spcAft>
                <a:spcPts val="0"/>
              </a:spcAft>
              <a:buClr>
                <a:schemeClr val="dk1"/>
              </a:buClr>
              <a:buSzPts val="2200"/>
              <a:buNone/>
            </a:pPr>
            <a:r>
              <a:t/>
            </a:r>
            <a:endParaRPr sz="2200"/>
          </a:p>
        </p:txBody>
      </p:sp>
      <p:sp>
        <p:nvSpPr>
          <p:cNvPr id="469" name="Google Shape;469;p40"/>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73" name="Shape 473"/>
        <p:cNvGrpSpPr/>
        <p:nvPr/>
      </p:nvGrpSpPr>
      <p:grpSpPr>
        <a:xfrm>
          <a:off x="0" y="0"/>
          <a:ext cx="0" cy="0"/>
          <a:chOff x="0" y="0"/>
          <a:chExt cx="0" cy="0"/>
        </a:xfrm>
      </p:grpSpPr>
      <p:sp>
        <p:nvSpPr>
          <p:cNvPr id="474" name="Google Shape;474;p41"/>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5" name="Google Shape;475;p41"/>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6" name="Google Shape;476;p41"/>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100"/>
              <a:buFont typeface="Calibri"/>
              <a:buNone/>
            </a:pPr>
            <a:r>
              <a:rPr b="1" lang="fr-FR" sz="4100">
                <a:solidFill>
                  <a:srgbClr val="FFFFFF"/>
                </a:solidFill>
              </a:rPr>
              <a:t>Les dangers du courant électrique</a:t>
            </a:r>
            <a:endParaRPr sz="4100">
              <a:solidFill>
                <a:srgbClr val="FFFFFF"/>
              </a:solidFill>
            </a:endParaRPr>
          </a:p>
        </p:txBody>
      </p:sp>
      <p:sp>
        <p:nvSpPr>
          <p:cNvPr id="477" name="Google Shape;477;p41"/>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78" name="Google Shape;478;p41"/>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2500"/>
              <a:buNone/>
            </a:pPr>
            <a:r>
              <a:rPr lang="fr-FR" sz="2500"/>
              <a:t>Au-delà d’une intensité de 10 mA (appelée seuil de non-lâcher), deux cas de figure peuvent se présenter :</a:t>
            </a:r>
            <a:endParaRPr/>
          </a:p>
          <a:p>
            <a:pPr indent="-342900" lvl="0" marL="342900" rtl="0" algn="l">
              <a:lnSpc>
                <a:spcPct val="90000"/>
              </a:lnSpc>
              <a:spcBef>
                <a:spcPts val="500"/>
              </a:spcBef>
              <a:spcAft>
                <a:spcPts val="0"/>
              </a:spcAft>
              <a:buClr>
                <a:schemeClr val="dk1"/>
              </a:buClr>
              <a:buSzPts val="2500"/>
              <a:buNone/>
            </a:pPr>
            <a:r>
              <a:t/>
            </a:r>
            <a:endParaRPr sz="2500"/>
          </a:p>
          <a:p>
            <a:pPr indent="-342900" lvl="0" marL="342900" rtl="0" algn="l">
              <a:lnSpc>
                <a:spcPct val="90000"/>
              </a:lnSpc>
              <a:spcBef>
                <a:spcPts val="500"/>
              </a:spcBef>
              <a:spcAft>
                <a:spcPts val="0"/>
              </a:spcAft>
              <a:buClr>
                <a:schemeClr val="dk1"/>
              </a:buClr>
              <a:buSzPts val="2500"/>
              <a:buNone/>
            </a:pPr>
            <a:r>
              <a:rPr b="1" lang="fr-FR" sz="2500"/>
              <a:t>	l’électrisation</a:t>
            </a:r>
            <a:r>
              <a:rPr lang="fr-FR" sz="2500"/>
              <a:t> : qui n’est pas mortelle mais peut entraîner des effets secondaires, telles des chutes, brulures...</a:t>
            </a:r>
            <a:endParaRPr/>
          </a:p>
          <a:p>
            <a:pPr indent="-342900" lvl="0" marL="342900" rtl="0" algn="l">
              <a:lnSpc>
                <a:spcPct val="90000"/>
              </a:lnSpc>
              <a:spcBef>
                <a:spcPts val="500"/>
              </a:spcBef>
              <a:spcAft>
                <a:spcPts val="0"/>
              </a:spcAft>
              <a:buClr>
                <a:schemeClr val="dk1"/>
              </a:buClr>
              <a:buSzPts val="2500"/>
              <a:buNone/>
            </a:pPr>
            <a:r>
              <a:t/>
            </a:r>
            <a:endParaRPr b="1" sz="2500"/>
          </a:p>
          <a:p>
            <a:pPr indent="-342900" lvl="0" marL="342900" rtl="0" algn="l">
              <a:lnSpc>
                <a:spcPct val="90000"/>
              </a:lnSpc>
              <a:spcBef>
                <a:spcPts val="500"/>
              </a:spcBef>
              <a:spcAft>
                <a:spcPts val="0"/>
              </a:spcAft>
              <a:buClr>
                <a:schemeClr val="dk1"/>
              </a:buClr>
              <a:buSzPts val="2500"/>
              <a:buNone/>
            </a:pPr>
            <a:r>
              <a:rPr b="1" lang="fr-FR" sz="2500"/>
              <a:t>	l’électrocution</a:t>
            </a:r>
            <a:r>
              <a:rPr lang="fr-FR" sz="2500"/>
              <a:t> qui elle, est mortelle (fibrillation cardiaque).</a:t>
            </a:r>
            <a:endParaRPr/>
          </a:p>
          <a:p>
            <a:pPr indent="-342900" lvl="0" marL="342900" rtl="0" algn="l">
              <a:lnSpc>
                <a:spcPct val="90000"/>
              </a:lnSpc>
              <a:spcBef>
                <a:spcPts val="500"/>
              </a:spcBef>
              <a:spcAft>
                <a:spcPts val="0"/>
              </a:spcAft>
              <a:buClr>
                <a:schemeClr val="dk1"/>
              </a:buClr>
              <a:buSzPts val="2500"/>
              <a:buNone/>
            </a:pPr>
            <a:r>
              <a:t/>
            </a:r>
            <a:endParaRPr sz="2500"/>
          </a:p>
          <a:p>
            <a:pPr indent="-342900" lvl="0" marL="342900" rtl="0" algn="l">
              <a:lnSpc>
                <a:spcPct val="90000"/>
              </a:lnSpc>
              <a:spcBef>
                <a:spcPts val="500"/>
              </a:spcBef>
              <a:spcAft>
                <a:spcPts val="0"/>
              </a:spcAft>
              <a:buClr>
                <a:schemeClr val="dk1"/>
              </a:buClr>
              <a:buSzPts val="2500"/>
              <a:buNone/>
            </a:pPr>
            <a:r>
              <a:rPr lang="fr-FR" sz="2500"/>
              <a:t> </a:t>
            </a:r>
            <a:endParaRPr/>
          </a:p>
          <a:p>
            <a:pPr indent="-184150" lvl="0" marL="342900" rtl="0" algn="l">
              <a:lnSpc>
                <a:spcPct val="90000"/>
              </a:lnSpc>
              <a:spcBef>
                <a:spcPts val="500"/>
              </a:spcBef>
              <a:spcAft>
                <a:spcPts val="0"/>
              </a:spcAft>
              <a:buClr>
                <a:schemeClr val="dk1"/>
              </a:buClr>
              <a:buSzPts val="2500"/>
              <a:buNone/>
            </a:pPr>
            <a:r>
              <a:t/>
            </a:r>
            <a:endParaRPr sz="2500"/>
          </a:p>
        </p:txBody>
      </p:sp>
      <p:sp>
        <p:nvSpPr>
          <p:cNvPr id="479" name="Google Shape;479;p41"/>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83" name="Shape 483"/>
        <p:cNvGrpSpPr/>
        <p:nvPr/>
      </p:nvGrpSpPr>
      <p:grpSpPr>
        <a:xfrm>
          <a:off x="0" y="0"/>
          <a:ext cx="0" cy="0"/>
          <a:chOff x="0" y="0"/>
          <a:chExt cx="0" cy="0"/>
        </a:xfrm>
      </p:grpSpPr>
      <p:sp>
        <p:nvSpPr>
          <p:cNvPr id="484" name="Google Shape;484;p42"/>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5" name="Google Shape;485;p42"/>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6" name="Google Shape;486;p42"/>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100"/>
              <a:buFont typeface="Calibri"/>
              <a:buNone/>
            </a:pPr>
            <a:r>
              <a:rPr b="1" lang="fr-FR" sz="4100">
                <a:solidFill>
                  <a:srgbClr val="FFFFFF"/>
                </a:solidFill>
              </a:rPr>
              <a:t>Les dangers du courant électrique</a:t>
            </a:r>
            <a:endParaRPr sz="4100">
              <a:solidFill>
                <a:srgbClr val="FFFFFF"/>
              </a:solidFill>
            </a:endParaRPr>
          </a:p>
        </p:txBody>
      </p:sp>
      <p:sp>
        <p:nvSpPr>
          <p:cNvPr id="487" name="Google Shape;487;p42"/>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88" name="Google Shape;488;p42"/>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000"/>
              <a:buNone/>
            </a:pPr>
            <a:r>
              <a:rPr b="1" lang="fr-FR" sz="1000"/>
              <a:t>Le contrôle</a:t>
            </a:r>
            <a:endParaRPr/>
          </a:p>
          <a:p>
            <a:pPr indent="-342900" lvl="0" marL="342900" rtl="0" algn="l">
              <a:lnSpc>
                <a:spcPct val="90000"/>
              </a:lnSpc>
              <a:spcBef>
                <a:spcPts val="200"/>
              </a:spcBef>
              <a:spcAft>
                <a:spcPts val="0"/>
              </a:spcAft>
              <a:buClr>
                <a:schemeClr val="dk1"/>
              </a:buClr>
              <a:buSzPts val="1000"/>
              <a:buNone/>
            </a:pPr>
            <a:r>
              <a:rPr lang="fr-FR" sz="1000"/>
              <a:t> </a:t>
            </a:r>
            <a:endParaRPr/>
          </a:p>
          <a:p>
            <a:pPr indent="-342900" lvl="0" marL="342900" rtl="0" algn="l">
              <a:lnSpc>
                <a:spcPct val="90000"/>
              </a:lnSpc>
              <a:spcBef>
                <a:spcPts val="200"/>
              </a:spcBef>
              <a:spcAft>
                <a:spcPts val="0"/>
              </a:spcAft>
              <a:buClr>
                <a:schemeClr val="dk1"/>
              </a:buClr>
              <a:buSzPts val="1000"/>
              <a:buNone/>
            </a:pPr>
            <a:r>
              <a:rPr lang="fr-FR" sz="1000"/>
              <a:t>Toutes les installations provisoires doivent faire l’objet d’un contrôle de la part d’un organisme de contrôle agréé. Quant aux installations permanentes, elles doivent être contrôlées obligatoirement chaque année.</a:t>
            </a:r>
            <a:endParaRPr/>
          </a:p>
          <a:p>
            <a:pPr indent="-342900" lvl="0" marL="342900" rtl="0" algn="l">
              <a:lnSpc>
                <a:spcPct val="90000"/>
              </a:lnSpc>
              <a:spcBef>
                <a:spcPts val="200"/>
              </a:spcBef>
              <a:spcAft>
                <a:spcPts val="0"/>
              </a:spcAft>
              <a:buClr>
                <a:schemeClr val="dk1"/>
              </a:buClr>
              <a:buSzPts val="1000"/>
              <a:buNone/>
            </a:pPr>
            <a:r>
              <a:rPr b="1" lang="fr-FR" sz="1000"/>
              <a:t>Points importants</a:t>
            </a:r>
            <a:endParaRPr/>
          </a:p>
          <a:p>
            <a:pPr indent="-342900" lvl="0" marL="342900" rtl="0" algn="l">
              <a:lnSpc>
                <a:spcPct val="90000"/>
              </a:lnSpc>
              <a:spcBef>
                <a:spcPts val="200"/>
              </a:spcBef>
              <a:spcAft>
                <a:spcPts val="0"/>
              </a:spcAft>
              <a:buClr>
                <a:schemeClr val="dk1"/>
              </a:buClr>
              <a:buSzPts val="1000"/>
              <a:buNone/>
            </a:pPr>
            <a:r>
              <a:rPr lang="fr-FR" sz="1000"/>
              <a:t>	Toutes les prises de courant accessibles à l'utilisateur, doivent êtres protégées par un dispositif de protection différentielle, calibrée à 30 mA (milliampères notée aussi 0,03 A).</a:t>
            </a:r>
            <a:endParaRPr/>
          </a:p>
          <a:p>
            <a:pPr indent="-342900" lvl="0" marL="342900" rtl="0" algn="l">
              <a:lnSpc>
                <a:spcPct val="90000"/>
              </a:lnSpc>
              <a:spcBef>
                <a:spcPts val="200"/>
              </a:spcBef>
              <a:spcAft>
                <a:spcPts val="0"/>
              </a:spcAft>
              <a:buClr>
                <a:schemeClr val="dk1"/>
              </a:buClr>
              <a:buSzPts val="1000"/>
              <a:buNone/>
            </a:pPr>
            <a:r>
              <a:rPr lang="fr-FR" sz="1000"/>
              <a:t>	Les armoires électriques doivent être fabriquées dans un matériau non-propagateur de l’incendie.</a:t>
            </a:r>
            <a:endParaRPr/>
          </a:p>
          <a:p>
            <a:pPr indent="-342900" lvl="0" marL="342900" rtl="0" algn="l">
              <a:lnSpc>
                <a:spcPct val="90000"/>
              </a:lnSpc>
              <a:spcBef>
                <a:spcPts val="200"/>
              </a:spcBef>
              <a:spcAft>
                <a:spcPts val="0"/>
              </a:spcAft>
              <a:buClr>
                <a:schemeClr val="dk1"/>
              </a:buClr>
              <a:buSzPts val="1000"/>
              <a:buNone/>
            </a:pPr>
            <a:r>
              <a:rPr lang="fr-FR" sz="1000"/>
              <a:t>	Les armoires électriques doivent être munies d’un dispositif d’arrêt d’urgence dit "coup de poing". Ce dispositif doit être inaccessible au public, mais accessible aux travailleurs.</a:t>
            </a:r>
            <a:endParaRPr/>
          </a:p>
          <a:p>
            <a:pPr indent="-342900" lvl="0" marL="342900" rtl="0" algn="l">
              <a:lnSpc>
                <a:spcPct val="90000"/>
              </a:lnSpc>
              <a:spcBef>
                <a:spcPts val="200"/>
              </a:spcBef>
              <a:spcAft>
                <a:spcPts val="0"/>
              </a:spcAft>
              <a:buClr>
                <a:schemeClr val="dk1"/>
              </a:buClr>
              <a:buSzPts val="1000"/>
              <a:buNone/>
            </a:pPr>
            <a:r>
              <a:rPr lang="fr-FR" sz="1000"/>
              <a:t>	Le câblage utilisé doit être de catégorie "C2" (CCH EL10 - type HO7 RNF, norme NFC 32-070).</a:t>
            </a:r>
            <a:endParaRPr/>
          </a:p>
          <a:p>
            <a:pPr indent="-342900" lvl="0" marL="342900" rtl="0" algn="l">
              <a:lnSpc>
                <a:spcPct val="90000"/>
              </a:lnSpc>
              <a:spcBef>
                <a:spcPts val="200"/>
              </a:spcBef>
              <a:spcAft>
                <a:spcPts val="0"/>
              </a:spcAft>
              <a:buClr>
                <a:schemeClr val="dk1"/>
              </a:buClr>
              <a:buSzPts val="1000"/>
              <a:buNone/>
            </a:pPr>
            <a:r>
              <a:rPr lang="fr-FR" sz="1000"/>
              <a:t>	Les prises multiples sont interdites. En revanche, les socles mobiles comme les boîtiers caoutchouc sont préconisés, car ils sont utilisables en extérieur (CCH EL11).</a:t>
            </a:r>
            <a:endParaRPr/>
          </a:p>
          <a:p>
            <a:pPr indent="-342900" lvl="0" marL="342900" rtl="0" algn="l">
              <a:lnSpc>
                <a:spcPct val="90000"/>
              </a:lnSpc>
              <a:spcBef>
                <a:spcPts val="200"/>
              </a:spcBef>
              <a:spcAft>
                <a:spcPts val="0"/>
              </a:spcAft>
              <a:buClr>
                <a:schemeClr val="dk1"/>
              </a:buClr>
              <a:buSzPts val="1000"/>
              <a:buNone/>
            </a:pPr>
            <a:r>
              <a:rPr lang="fr-FR" sz="1000"/>
              <a:t>	Les guirlandes électriques doivent répondre aux normes NFC 71-020. Tout contact avec une douille vide doit être impossible. Les "douilles voleuses" sont interdites.</a:t>
            </a:r>
            <a:endParaRPr/>
          </a:p>
          <a:p>
            <a:pPr indent="-342900" lvl="0" marL="342900" rtl="0" algn="l">
              <a:lnSpc>
                <a:spcPct val="90000"/>
              </a:lnSpc>
              <a:spcBef>
                <a:spcPts val="200"/>
              </a:spcBef>
              <a:spcAft>
                <a:spcPts val="0"/>
              </a:spcAft>
              <a:buClr>
                <a:schemeClr val="dk1"/>
              </a:buClr>
              <a:buSzPts val="1000"/>
              <a:buNone/>
            </a:pPr>
            <a:r>
              <a:rPr lang="fr-FR" sz="1000"/>
              <a:t>	Dans tout établissement de 1ère ou 2e catégorie, la présence physique d'un électricien qualifié et habilité est requise pendant la présence du public.</a:t>
            </a:r>
            <a:endParaRPr/>
          </a:p>
          <a:p>
            <a:pPr indent="-342900" lvl="0" marL="342900" rtl="0" algn="l">
              <a:lnSpc>
                <a:spcPct val="90000"/>
              </a:lnSpc>
              <a:spcBef>
                <a:spcPts val="200"/>
              </a:spcBef>
              <a:spcAft>
                <a:spcPts val="0"/>
              </a:spcAft>
              <a:buClr>
                <a:schemeClr val="dk1"/>
              </a:buClr>
              <a:buSzPts val="1000"/>
              <a:buNone/>
            </a:pPr>
            <a:r>
              <a:rPr lang="fr-FR" sz="1000"/>
              <a:t>	Un schéma électrique, aux normes en vigueur, doit être disposé à demeure dans toutes les armoires électriques.</a:t>
            </a:r>
            <a:endParaRPr/>
          </a:p>
          <a:p>
            <a:pPr indent="-342900" lvl="0" marL="342900" rtl="0" algn="l">
              <a:lnSpc>
                <a:spcPct val="90000"/>
              </a:lnSpc>
              <a:spcBef>
                <a:spcPts val="200"/>
              </a:spcBef>
              <a:spcAft>
                <a:spcPts val="0"/>
              </a:spcAft>
              <a:buClr>
                <a:schemeClr val="dk1"/>
              </a:buClr>
              <a:buSzPts val="1000"/>
              <a:buNone/>
            </a:pPr>
            <a:r>
              <a:rPr lang="fr-FR" sz="1000"/>
              <a:t>	Les circuits et matériels qui composent l'armoire électrique doivent être repérés durablement.</a:t>
            </a:r>
            <a:endParaRPr/>
          </a:p>
          <a:p>
            <a:pPr indent="-279400" lvl="0" marL="342900" rtl="0" algn="l">
              <a:lnSpc>
                <a:spcPct val="90000"/>
              </a:lnSpc>
              <a:spcBef>
                <a:spcPts val="200"/>
              </a:spcBef>
              <a:spcAft>
                <a:spcPts val="0"/>
              </a:spcAft>
              <a:buClr>
                <a:schemeClr val="dk1"/>
              </a:buClr>
              <a:buSzPts val="1000"/>
              <a:buNone/>
            </a:pPr>
            <a:r>
              <a:t/>
            </a:r>
            <a:endParaRPr sz="1000"/>
          </a:p>
        </p:txBody>
      </p:sp>
      <p:sp>
        <p:nvSpPr>
          <p:cNvPr id="489" name="Google Shape;489;p42"/>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93" name="Shape 493"/>
        <p:cNvGrpSpPr/>
        <p:nvPr/>
      </p:nvGrpSpPr>
      <p:grpSpPr>
        <a:xfrm>
          <a:off x="0" y="0"/>
          <a:ext cx="0" cy="0"/>
          <a:chOff x="0" y="0"/>
          <a:chExt cx="0" cy="0"/>
        </a:xfrm>
      </p:grpSpPr>
      <p:sp>
        <p:nvSpPr>
          <p:cNvPr id="494" name="Google Shape;494;p43"/>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5" name="Google Shape;495;p43"/>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6" name="Google Shape;496;p43"/>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3400"/>
              <a:buFont typeface="Calibri"/>
              <a:buNone/>
            </a:pPr>
            <a:r>
              <a:rPr b="1" lang="fr-FR" sz="3400">
                <a:solidFill>
                  <a:srgbClr val="FFFFFF"/>
                </a:solidFill>
              </a:rPr>
              <a:t>Rappels de quelques notions d'électricité</a:t>
            </a:r>
            <a:endParaRPr sz="3400">
              <a:solidFill>
                <a:srgbClr val="FFFFFF"/>
              </a:solidFill>
            </a:endParaRPr>
          </a:p>
        </p:txBody>
      </p:sp>
      <p:sp>
        <p:nvSpPr>
          <p:cNvPr id="497" name="Google Shape;497;p43"/>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98" name="Google Shape;498;p43"/>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800"/>
              <a:buChar char="•"/>
            </a:pPr>
            <a:r>
              <a:rPr lang="fr-FR" sz="800"/>
              <a:t>Le courant électrique est produit et distribué en THT (très haute tension), puis transformé en HT (haute tension) et distribué en BT (basse tension) pour le type de courant qui nous intéresse.</a:t>
            </a:r>
            <a:endParaRPr/>
          </a:p>
          <a:p>
            <a:pPr indent="-342900" lvl="0" marL="342900" rtl="0" algn="l">
              <a:lnSpc>
                <a:spcPct val="90000"/>
              </a:lnSpc>
              <a:spcBef>
                <a:spcPts val="160"/>
              </a:spcBef>
              <a:spcAft>
                <a:spcPts val="0"/>
              </a:spcAft>
              <a:buClr>
                <a:schemeClr val="dk1"/>
              </a:buClr>
              <a:buSzPts val="800"/>
              <a:buChar char="•"/>
            </a:pPr>
            <a:r>
              <a:rPr b="1" lang="fr-FR" sz="800"/>
              <a:t>Les grandeurs électriques</a:t>
            </a:r>
            <a:endParaRPr/>
          </a:p>
          <a:p>
            <a:pPr indent="-342900" lvl="0" marL="342900" rtl="0" algn="l">
              <a:lnSpc>
                <a:spcPct val="90000"/>
              </a:lnSpc>
              <a:spcBef>
                <a:spcPts val="160"/>
              </a:spcBef>
              <a:spcAft>
                <a:spcPts val="0"/>
              </a:spcAft>
              <a:buClr>
                <a:schemeClr val="dk1"/>
              </a:buClr>
              <a:buSzPts val="800"/>
              <a:buChar char="•"/>
            </a:pPr>
            <a:br>
              <a:rPr b="1" lang="fr-FR" sz="800"/>
            </a:br>
            <a:r>
              <a:rPr b="1" lang="fr-FR" sz="800"/>
              <a:t>La tension en Volt (V)</a:t>
            </a:r>
            <a:endParaRPr/>
          </a:p>
          <a:p>
            <a:pPr indent="-342900" lvl="0" marL="342900" rtl="0" algn="l">
              <a:lnSpc>
                <a:spcPct val="90000"/>
              </a:lnSpc>
              <a:spcBef>
                <a:spcPts val="160"/>
              </a:spcBef>
              <a:spcAft>
                <a:spcPts val="0"/>
              </a:spcAft>
              <a:buClr>
                <a:schemeClr val="dk1"/>
              </a:buClr>
              <a:buSzPts val="800"/>
              <a:buChar char="•"/>
            </a:pPr>
            <a:r>
              <a:rPr lang="fr-FR" sz="800"/>
              <a:t>C’est la tension délivrée sur le réseau (notée U). Elle est indiquée sur le tableau électrique ou peut se mesurer avec un voltmètre.</a:t>
            </a:r>
            <a:br>
              <a:rPr lang="fr-FR" sz="800"/>
            </a:br>
            <a:br>
              <a:rPr lang="fr-FR" sz="800"/>
            </a:br>
            <a:r>
              <a:rPr b="1" lang="fr-FR" sz="800"/>
              <a:t>La tension nominale délivrée par le distributeur est :</a:t>
            </a:r>
            <a:endParaRPr sz="800"/>
          </a:p>
          <a:p>
            <a:pPr indent="-342900" lvl="0" marL="342900" rtl="0" algn="l">
              <a:lnSpc>
                <a:spcPct val="90000"/>
              </a:lnSpc>
              <a:spcBef>
                <a:spcPts val="160"/>
              </a:spcBef>
              <a:spcAft>
                <a:spcPts val="0"/>
              </a:spcAft>
              <a:buClr>
                <a:schemeClr val="dk1"/>
              </a:buClr>
              <a:buSzPts val="800"/>
              <a:buChar char="•"/>
            </a:pPr>
            <a:r>
              <a:rPr lang="fr-FR" sz="800"/>
              <a:t>En monophasé, entre la phase et le neutre, de 230 V.</a:t>
            </a:r>
            <a:endParaRPr/>
          </a:p>
          <a:p>
            <a:pPr indent="-342900" lvl="0" marL="342900" rtl="0" algn="l">
              <a:lnSpc>
                <a:spcPct val="90000"/>
              </a:lnSpc>
              <a:spcBef>
                <a:spcPts val="160"/>
              </a:spcBef>
              <a:spcAft>
                <a:spcPts val="0"/>
              </a:spcAft>
              <a:buClr>
                <a:schemeClr val="dk1"/>
              </a:buClr>
              <a:buSzPts val="800"/>
              <a:buChar char="•"/>
            </a:pPr>
            <a:r>
              <a:rPr lang="fr-FR" sz="800"/>
              <a:t>En triphasé, entre deux phases, de 400 V.</a:t>
            </a:r>
            <a:endParaRPr/>
          </a:p>
          <a:p>
            <a:pPr indent="-342900" lvl="0" marL="342900" rtl="0" algn="l">
              <a:lnSpc>
                <a:spcPct val="90000"/>
              </a:lnSpc>
              <a:spcBef>
                <a:spcPts val="160"/>
              </a:spcBef>
              <a:spcAft>
                <a:spcPts val="0"/>
              </a:spcAft>
              <a:buClr>
                <a:schemeClr val="dk1"/>
              </a:buClr>
              <a:buSzPts val="800"/>
              <a:buChar char="•"/>
            </a:pPr>
            <a:r>
              <a:rPr lang="fr-FR" sz="800"/>
              <a:t> </a:t>
            </a:r>
            <a:endParaRPr/>
          </a:p>
          <a:p>
            <a:pPr indent="-342900" lvl="0" marL="342900" rtl="0" algn="l">
              <a:lnSpc>
                <a:spcPct val="90000"/>
              </a:lnSpc>
              <a:spcBef>
                <a:spcPts val="160"/>
              </a:spcBef>
              <a:spcAft>
                <a:spcPts val="0"/>
              </a:spcAft>
              <a:buClr>
                <a:schemeClr val="dk1"/>
              </a:buClr>
              <a:buSzPts val="800"/>
              <a:buChar char="•"/>
            </a:pPr>
            <a:r>
              <a:rPr lang="fr-FR" sz="800"/>
              <a:t>Confondre une phase et un neutre constitue un risque réel et grave pour les personnes et le matériel. </a:t>
            </a:r>
            <a:endParaRPr/>
          </a:p>
          <a:p>
            <a:pPr indent="-342900" lvl="0" marL="342900" rtl="0" algn="l">
              <a:lnSpc>
                <a:spcPct val="90000"/>
              </a:lnSpc>
              <a:spcBef>
                <a:spcPts val="160"/>
              </a:spcBef>
              <a:spcAft>
                <a:spcPts val="0"/>
              </a:spcAft>
              <a:buClr>
                <a:schemeClr val="dk1"/>
              </a:buClr>
              <a:buSzPts val="800"/>
              <a:buChar char="•"/>
            </a:pPr>
            <a:r>
              <a:rPr lang="fr-FR" sz="800"/>
              <a:t> </a:t>
            </a:r>
            <a:endParaRPr/>
          </a:p>
          <a:p>
            <a:pPr indent="-342900" lvl="0" marL="342900" rtl="0" algn="l">
              <a:lnSpc>
                <a:spcPct val="90000"/>
              </a:lnSpc>
              <a:spcBef>
                <a:spcPts val="160"/>
              </a:spcBef>
              <a:spcAft>
                <a:spcPts val="0"/>
              </a:spcAft>
              <a:buClr>
                <a:schemeClr val="dk1"/>
              </a:buClr>
              <a:buSzPts val="800"/>
              <a:buChar char="•"/>
            </a:pPr>
            <a:r>
              <a:rPr b="1" lang="fr-FR" sz="800"/>
              <a:t>Les différents domaines de tension (en alternatif) :</a:t>
            </a:r>
            <a:endParaRPr sz="800"/>
          </a:p>
          <a:p>
            <a:pPr indent="-342900" lvl="0" marL="342900" rtl="0" algn="l">
              <a:lnSpc>
                <a:spcPct val="90000"/>
              </a:lnSpc>
              <a:spcBef>
                <a:spcPts val="160"/>
              </a:spcBef>
              <a:spcAft>
                <a:spcPts val="0"/>
              </a:spcAft>
              <a:buClr>
                <a:schemeClr val="dk1"/>
              </a:buClr>
              <a:buSzPts val="800"/>
              <a:buChar char="•"/>
            </a:pPr>
            <a:r>
              <a:rPr lang="fr-FR" sz="800"/>
              <a:t>TBT (très basse tension) : ≤ 50 V</a:t>
            </a:r>
            <a:endParaRPr/>
          </a:p>
          <a:p>
            <a:pPr indent="-342900" lvl="0" marL="342900" rtl="0" algn="l">
              <a:lnSpc>
                <a:spcPct val="90000"/>
              </a:lnSpc>
              <a:spcBef>
                <a:spcPts val="160"/>
              </a:spcBef>
              <a:spcAft>
                <a:spcPts val="0"/>
              </a:spcAft>
              <a:buClr>
                <a:schemeClr val="dk1"/>
              </a:buClr>
              <a:buSzPts val="800"/>
              <a:buChar char="•"/>
            </a:pPr>
            <a:r>
              <a:rPr lang="fr-FR" sz="800"/>
              <a:t>BTA (basse tension A) : 50 V &lt; U ≤ 500 V</a:t>
            </a:r>
            <a:endParaRPr/>
          </a:p>
          <a:p>
            <a:pPr indent="-342900" lvl="0" marL="342900" rtl="0" algn="l">
              <a:lnSpc>
                <a:spcPct val="90000"/>
              </a:lnSpc>
              <a:spcBef>
                <a:spcPts val="160"/>
              </a:spcBef>
              <a:spcAft>
                <a:spcPts val="0"/>
              </a:spcAft>
              <a:buClr>
                <a:schemeClr val="dk1"/>
              </a:buClr>
              <a:buSzPts val="800"/>
              <a:buChar char="•"/>
            </a:pPr>
            <a:r>
              <a:rPr lang="fr-FR" sz="800"/>
              <a:t>BTB (basse tension B) : 500 V &lt; U ≤ 1 000 V</a:t>
            </a:r>
            <a:endParaRPr/>
          </a:p>
          <a:p>
            <a:pPr indent="-342900" lvl="0" marL="342900" rtl="0" algn="l">
              <a:lnSpc>
                <a:spcPct val="90000"/>
              </a:lnSpc>
              <a:spcBef>
                <a:spcPts val="160"/>
              </a:spcBef>
              <a:spcAft>
                <a:spcPts val="0"/>
              </a:spcAft>
              <a:buClr>
                <a:schemeClr val="dk1"/>
              </a:buClr>
              <a:buSzPts val="800"/>
              <a:buChar char="•"/>
            </a:pPr>
            <a:r>
              <a:rPr lang="fr-FR" sz="800"/>
              <a:t>HTA (haute tension A) : 1 000 &lt; U ≤ 50 000 V</a:t>
            </a:r>
            <a:endParaRPr/>
          </a:p>
          <a:p>
            <a:pPr indent="-342900" lvl="0" marL="342900" rtl="0" algn="l">
              <a:lnSpc>
                <a:spcPct val="90000"/>
              </a:lnSpc>
              <a:spcBef>
                <a:spcPts val="160"/>
              </a:spcBef>
              <a:spcAft>
                <a:spcPts val="0"/>
              </a:spcAft>
              <a:buClr>
                <a:schemeClr val="dk1"/>
              </a:buClr>
              <a:buSzPts val="800"/>
              <a:buChar char="•"/>
            </a:pPr>
            <a:r>
              <a:rPr lang="fr-FR" sz="800"/>
              <a:t>HTB (haute tension B) : U &gt; 50 000 V</a:t>
            </a:r>
            <a:endParaRPr/>
          </a:p>
          <a:p>
            <a:pPr indent="-342900" lvl="0" marL="342900" rtl="0" algn="l">
              <a:lnSpc>
                <a:spcPct val="90000"/>
              </a:lnSpc>
              <a:spcBef>
                <a:spcPts val="160"/>
              </a:spcBef>
              <a:spcAft>
                <a:spcPts val="0"/>
              </a:spcAft>
              <a:buClr>
                <a:schemeClr val="dk1"/>
              </a:buClr>
              <a:buSzPts val="800"/>
              <a:buChar char="•"/>
            </a:pPr>
            <a:br>
              <a:rPr b="1" lang="fr-FR" sz="800"/>
            </a:br>
            <a:r>
              <a:rPr b="1" lang="fr-FR" sz="800"/>
              <a:t>L'intensité en Ampère (A)</a:t>
            </a:r>
            <a:endParaRPr/>
          </a:p>
          <a:p>
            <a:pPr indent="-342900" lvl="0" marL="342900" rtl="0" algn="l">
              <a:lnSpc>
                <a:spcPct val="90000"/>
              </a:lnSpc>
              <a:spcBef>
                <a:spcPts val="160"/>
              </a:spcBef>
              <a:spcAft>
                <a:spcPts val="0"/>
              </a:spcAft>
              <a:buClr>
                <a:schemeClr val="dk1"/>
              </a:buClr>
              <a:buSzPts val="800"/>
              <a:buChar char="•"/>
            </a:pPr>
            <a:r>
              <a:rPr lang="fr-FR" sz="800"/>
              <a:t>C'est l'unité de mesure du courant électrique (notée I). L’intensité du courant électrique est la quantité d’électricité (c’est-à-dire le nombre d’électrons) qui passe dans un circuit pendant un temps donné. Elle est déterminée par la tension et par la résistance (ou impédance) des appareils électriques du circuit (lampes, moteurs ...).</a:t>
            </a:r>
            <a:endParaRPr/>
          </a:p>
          <a:p>
            <a:pPr indent="-342900" lvl="0" marL="342900" rtl="0" algn="l">
              <a:lnSpc>
                <a:spcPct val="90000"/>
              </a:lnSpc>
              <a:spcBef>
                <a:spcPts val="160"/>
              </a:spcBef>
              <a:spcAft>
                <a:spcPts val="0"/>
              </a:spcAft>
              <a:buClr>
                <a:schemeClr val="dk1"/>
              </a:buClr>
              <a:buSzPts val="800"/>
              <a:buChar char="•"/>
            </a:pPr>
            <a:br>
              <a:rPr b="1" lang="fr-FR" sz="800"/>
            </a:br>
            <a:r>
              <a:rPr b="1" lang="fr-FR" sz="800"/>
              <a:t>La puissance en Watt (W) - Puissance Active</a:t>
            </a:r>
            <a:endParaRPr/>
          </a:p>
          <a:p>
            <a:pPr indent="-342900" lvl="0" marL="342900" rtl="0" algn="l">
              <a:lnSpc>
                <a:spcPct val="90000"/>
              </a:lnSpc>
              <a:spcBef>
                <a:spcPts val="160"/>
              </a:spcBef>
              <a:spcAft>
                <a:spcPts val="0"/>
              </a:spcAft>
              <a:buClr>
                <a:schemeClr val="dk1"/>
              </a:buClr>
              <a:buSzPts val="800"/>
              <a:buChar char="•"/>
            </a:pPr>
            <a:r>
              <a:rPr lang="fr-FR" sz="800"/>
              <a:t>C’est la puissance consommée par un appareil électrique (notée P). Elle est indiquée sur l’appareil ou sur la notice. Exemple : un projecteur peut avoir une puissance de 1000 W (ou 1kW).</a:t>
            </a:r>
            <a:endParaRPr/>
          </a:p>
          <a:p>
            <a:pPr indent="-342900" lvl="0" marL="342900" rtl="0" algn="l">
              <a:lnSpc>
                <a:spcPct val="90000"/>
              </a:lnSpc>
              <a:spcBef>
                <a:spcPts val="160"/>
              </a:spcBef>
              <a:spcAft>
                <a:spcPts val="0"/>
              </a:spcAft>
              <a:buClr>
                <a:schemeClr val="dk1"/>
              </a:buClr>
              <a:buSzPts val="800"/>
              <a:buChar char="•"/>
            </a:pPr>
            <a:br>
              <a:rPr b="1" lang="fr-FR" sz="800"/>
            </a:br>
            <a:r>
              <a:rPr b="1" lang="fr-FR" sz="800"/>
              <a:t>La résistance en Ohms (Ω) </a:t>
            </a:r>
            <a:endParaRPr/>
          </a:p>
          <a:p>
            <a:pPr indent="-342900" lvl="0" marL="342900" rtl="0" algn="l">
              <a:lnSpc>
                <a:spcPct val="90000"/>
              </a:lnSpc>
              <a:spcBef>
                <a:spcPts val="160"/>
              </a:spcBef>
              <a:spcAft>
                <a:spcPts val="0"/>
              </a:spcAft>
              <a:buClr>
                <a:schemeClr val="dk1"/>
              </a:buClr>
              <a:buSzPts val="800"/>
              <a:buChar char="•"/>
            </a:pPr>
            <a:r>
              <a:rPr lang="fr-FR" sz="800"/>
              <a:t>C’est la difficulté, plus ou moins importante, que rencontrent les électrons (et donc le courant électrique) à circuler à travers des conducteurs (notée R). La résistance varie en fonction du type de matière (cuivre, laiton, aluminium, corps humide ou sec, etc.), de la longueur du conducteur et de sa section.</a:t>
            </a:r>
            <a:br>
              <a:rPr lang="fr-FR" sz="800"/>
            </a:br>
            <a:br>
              <a:rPr lang="fr-FR" sz="800"/>
            </a:br>
            <a:endParaRPr sz="800"/>
          </a:p>
          <a:p>
            <a:pPr indent="-342900" lvl="0" marL="342900" rtl="0" algn="l">
              <a:lnSpc>
                <a:spcPct val="90000"/>
              </a:lnSpc>
              <a:spcBef>
                <a:spcPts val="160"/>
              </a:spcBef>
              <a:spcAft>
                <a:spcPts val="0"/>
              </a:spcAft>
              <a:buClr>
                <a:schemeClr val="dk1"/>
              </a:buClr>
              <a:buSzPts val="800"/>
              <a:buChar char="•"/>
            </a:pPr>
            <a:r>
              <a:rPr b="1" lang="fr-FR" sz="800"/>
              <a:t>Les relations entre ces différentes unités : la loi d’Ohm</a:t>
            </a:r>
            <a:endParaRPr/>
          </a:p>
          <a:p>
            <a:pPr indent="-342900" lvl="0" marL="342900" rtl="0" algn="l">
              <a:lnSpc>
                <a:spcPct val="90000"/>
              </a:lnSpc>
              <a:spcBef>
                <a:spcPts val="160"/>
              </a:spcBef>
              <a:spcAft>
                <a:spcPts val="0"/>
              </a:spcAft>
              <a:buClr>
                <a:schemeClr val="dk1"/>
              </a:buClr>
              <a:buSzPts val="800"/>
              <a:buChar char="•"/>
            </a:pPr>
            <a:r>
              <a:rPr b="1" lang="fr-FR" sz="800"/>
              <a:t>U = RI TENSION = RESISTANCE x INTENSITE</a:t>
            </a:r>
            <a:r>
              <a:rPr lang="fr-FR" sz="800"/>
              <a:t> (pour une charge purement résistive)</a:t>
            </a:r>
            <a:endParaRPr/>
          </a:p>
          <a:p>
            <a:pPr indent="-342900" lvl="0" marL="342900" rtl="0" algn="l">
              <a:lnSpc>
                <a:spcPct val="90000"/>
              </a:lnSpc>
              <a:spcBef>
                <a:spcPts val="160"/>
              </a:spcBef>
              <a:spcAft>
                <a:spcPts val="0"/>
              </a:spcAft>
              <a:buClr>
                <a:schemeClr val="dk1"/>
              </a:buClr>
              <a:buSzPts val="800"/>
              <a:buChar char="•"/>
            </a:pPr>
            <a:r>
              <a:rPr b="1" lang="fr-FR" sz="800"/>
              <a:t>P = UI PUISSANCE = TENSION x INTENSITE</a:t>
            </a:r>
            <a:r>
              <a:rPr lang="fr-FR" sz="800"/>
              <a:t> (pour une installation monophasée)</a:t>
            </a:r>
            <a:endParaRPr/>
          </a:p>
          <a:p>
            <a:pPr indent="-292100" lvl="0" marL="342900" rtl="0" algn="l">
              <a:lnSpc>
                <a:spcPct val="90000"/>
              </a:lnSpc>
              <a:spcBef>
                <a:spcPts val="160"/>
              </a:spcBef>
              <a:spcAft>
                <a:spcPts val="0"/>
              </a:spcAft>
              <a:buClr>
                <a:schemeClr val="dk1"/>
              </a:buClr>
              <a:buSzPts val="800"/>
              <a:buNone/>
            </a:pPr>
            <a:r>
              <a:t/>
            </a:r>
            <a:endParaRPr sz="800"/>
          </a:p>
        </p:txBody>
      </p:sp>
      <p:sp>
        <p:nvSpPr>
          <p:cNvPr id="499" name="Google Shape;499;p43"/>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3" name="Shape 503"/>
        <p:cNvGrpSpPr/>
        <p:nvPr/>
      </p:nvGrpSpPr>
      <p:grpSpPr>
        <a:xfrm>
          <a:off x="0" y="0"/>
          <a:ext cx="0" cy="0"/>
          <a:chOff x="0" y="0"/>
          <a:chExt cx="0" cy="0"/>
        </a:xfrm>
      </p:grpSpPr>
      <p:sp>
        <p:nvSpPr>
          <p:cNvPr id="504" name="Google Shape;504;p44"/>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5" name="Google Shape;505;p44"/>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6" name="Google Shape;506;p44"/>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3700"/>
              <a:buFont typeface="Calibri"/>
              <a:buNone/>
            </a:pPr>
            <a:r>
              <a:rPr b="1" lang="fr-FR" sz="3700">
                <a:solidFill>
                  <a:srgbClr val="FFFFFF"/>
                </a:solidFill>
              </a:rPr>
              <a:t>L'éclairage de sécurité</a:t>
            </a:r>
            <a:endParaRPr sz="3700">
              <a:solidFill>
                <a:srgbClr val="FFFFFF"/>
              </a:solidFill>
            </a:endParaRPr>
          </a:p>
        </p:txBody>
      </p:sp>
      <p:sp>
        <p:nvSpPr>
          <p:cNvPr id="507" name="Google Shape;507;p44"/>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08" name="Google Shape;508;p44"/>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000"/>
              <a:buNone/>
            </a:pPr>
            <a:r>
              <a:rPr lang="fr-FR" sz="1000"/>
              <a:t>Un éclairage dit de sécurité est obligatoire afin de pouvoir procéder à l’évacuation de la salle ou du site temporaire, en cas de coupure de courant. Il est constitué de deux éléments.</a:t>
            </a:r>
            <a:endParaRPr/>
          </a:p>
          <a:p>
            <a:pPr indent="-342900" lvl="0" marL="342900" rtl="0" algn="l">
              <a:lnSpc>
                <a:spcPct val="90000"/>
              </a:lnSpc>
              <a:spcBef>
                <a:spcPts val="200"/>
              </a:spcBef>
              <a:spcAft>
                <a:spcPts val="0"/>
              </a:spcAft>
              <a:buClr>
                <a:schemeClr val="dk1"/>
              </a:buClr>
              <a:buSzPts val="1000"/>
              <a:buNone/>
            </a:pPr>
            <a:r>
              <a:rPr b="1" lang="fr-FR" sz="1000"/>
              <a:t>L’éclairage d’évacuation </a:t>
            </a:r>
            <a:endParaRPr/>
          </a:p>
          <a:p>
            <a:pPr indent="-342900" lvl="0" marL="342900" rtl="0" algn="l">
              <a:lnSpc>
                <a:spcPct val="90000"/>
              </a:lnSpc>
              <a:spcBef>
                <a:spcPts val="200"/>
              </a:spcBef>
              <a:spcAft>
                <a:spcPts val="0"/>
              </a:spcAft>
              <a:buClr>
                <a:schemeClr val="dk1"/>
              </a:buClr>
              <a:buSzPts val="1000"/>
              <a:buNone/>
            </a:pPr>
            <a:r>
              <a:rPr lang="fr-FR" sz="1000"/>
              <a:t>	Il doit permettre à toute personne d’accéder à l’extérieur à l’aide d’une signalisation lumineuse d’orientation, assurant notamment la reconnaissance des issues et sorties de secours, des obstacles, et l’indication des changements de direction (BAES - Bloc Autonome d'Eclairage de Sécurité ou LSC - Luminaire sur Source Centralisée, de 45 lumens). La distance entre foyers lumineux ne doit pas excéder 15 m dans les couloirs ou dégagements. L'éclairage d'évacuation est obligatoire à partir d'un effectif de 50 personnes ou dans les locaux d'une superficie supérieure à 300 m2 en rdc et étage ou supérieure à 100 m2 en sous-sol.</a:t>
            </a:r>
            <a:br>
              <a:rPr lang="fr-FR" sz="1000"/>
            </a:br>
            <a:endParaRPr sz="1000"/>
          </a:p>
          <a:p>
            <a:pPr indent="-342900" lvl="0" marL="342900" rtl="0" algn="l">
              <a:lnSpc>
                <a:spcPct val="90000"/>
              </a:lnSpc>
              <a:spcBef>
                <a:spcPts val="200"/>
              </a:spcBef>
              <a:spcAft>
                <a:spcPts val="0"/>
              </a:spcAft>
              <a:buClr>
                <a:schemeClr val="dk1"/>
              </a:buClr>
              <a:buSzPts val="1000"/>
              <a:buNone/>
            </a:pPr>
            <a:r>
              <a:rPr b="1" lang="fr-FR" sz="1000"/>
              <a:t>L’éclairage d’ambiance (ou antipanique) </a:t>
            </a:r>
            <a:endParaRPr/>
          </a:p>
          <a:p>
            <a:pPr indent="-342900" lvl="0" marL="342900" rtl="0" algn="l">
              <a:lnSpc>
                <a:spcPct val="90000"/>
              </a:lnSpc>
              <a:spcBef>
                <a:spcPts val="200"/>
              </a:spcBef>
              <a:spcAft>
                <a:spcPts val="0"/>
              </a:spcAft>
              <a:buClr>
                <a:schemeClr val="dk1"/>
              </a:buClr>
              <a:buSzPts val="1000"/>
              <a:buNone/>
            </a:pPr>
            <a:r>
              <a:rPr lang="fr-FR" sz="1000"/>
              <a:t>	Il doit permettre de maintenir un éclairage uniforme pour garantir la visibilité et éviter tout risque de panique (BAES ou LSC à incandescence ou fluorescence). L'éclairage d'ambiance doit être allumé en cas de disparition de l'éclairage normal. Le flux lumineux doit être au minimum de 5 lumens par mètre carré. L'éclairage d'ambiance est obligatoire à partir d’un effectif de 100 personnes (50 personnes en sous-sol). Un éclairage de sécurité doit avoir une autonomie d’une heure minimum.</a:t>
            </a:r>
            <a:br>
              <a:rPr lang="fr-FR" sz="1000"/>
            </a:br>
            <a:endParaRPr sz="1000"/>
          </a:p>
          <a:p>
            <a:pPr indent="-342900" lvl="0" marL="342900" rtl="0" algn="l">
              <a:lnSpc>
                <a:spcPct val="90000"/>
              </a:lnSpc>
              <a:spcBef>
                <a:spcPts val="200"/>
              </a:spcBef>
              <a:spcAft>
                <a:spcPts val="0"/>
              </a:spcAft>
              <a:buClr>
                <a:schemeClr val="dk1"/>
              </a:buClr>
              <a:buSzPts val="1000"/>
              <a:buNone/>
            </a:pPr>
            <a:r>
              <a:rPr b="1" lang="fr-FR" sz="1000"/>
              <a:t>Pour les ERP de type L :</a:t>
            </a:r>
            <a:endParaRPr/>
          </a:p>
          <a:p>
            <a:pPr indent="-342900" lvl="0" marL="342900" rtl="0" algn="l">
              <a:lnSpc>
                <a:spcPct val="90000"/>
              </a:lnSpc>
              <a:spcBef>
                <a:spcPts val="200"/>
              </a:spcBef>
              <a:spcAft>
                <a:spcPts val="0"/>
              </a:spcAft>
              <a:buClr>
                <a:schemeClr val="dk1"/>
              </a:buClr>
              <a:buSzPts val="1000"/>
              <a:buNone/>
            </a:pPr>
            <a:r>
              <a:rPr b="1" lang="fr-FR" sz="1000"/>
              <a:t>1</a:t>
            </a:r>
            <a:r>
              <a:rPr b="1" baseline="30000" lang="fr-FR" sz="1000"/>
              <a:t>ère</a:t>
            </a:r>
            <a:r>
              <a:rPr b="1" lang="fr-FR" sz="1000"/>
              <a:t> et 2</a:t>
            </a:r>
            <a:r>
              <a:rPr b="1" baseline="30000" lang="fr-FR" sz="1000"/>
              <a:t>e</a:t>
            </a:r>
            <a:r>
              <a:rPr b="1" lang="fr-FR" sz="1000"/>
              <a:t> catégorie :</a:t>
            </a:r>
            <a:r>
              <a:rPr lang="fr-FR" sz="1000"/>
              <a:t> l’éclairage de sécurité sera sur source centralisée, depuis l'arrêté du 5 février 2007, dans les établissements de 1</a:t>
            </a:r>
            <a:r>
              <a:rPr baseline="30000" lang="fr-FR" sz="1000"/>
              <a:t>ère</a:t>
            </a:r>
            <a:r>
              <a:rPr lang="fr-FR" sz="1000"/>
              <a:t> et 2</a:t>
            </a:r>
            <a:r>
              <a:rPr baseline="30000" lang="fr-FR" sz="1000"/>
              <a:t>e</a:t>
            </a:r>
            <a:r>
              <a:rPr lang="fr-FR" sz="1000"/>
              <a:t> catégorie, dans les salles de projection et de spectacle, l'éclairage de sécurité d'évacuation des salles peut être assuré par des BAES (CCH L33).</a:t>
            </a:r>
            <a:endParaRPr/>
          </a:p>
          <a:p>
            <a:pPr indent="-342900" lvl="0" marL="342900" rtl="0" algn="l">
              <a:lnSpc>
                <a:spcPct val="90000"/>
              </a:lnSpc>
              <a:spcBef>
                <a:spcPts val="200"/>
              </a:spcBef>
              <a:spcAft>
                <a:spcPts val="0"/>
              </a:spcAft>
              <a:buClr>
                <a:schemeClr val="dk1"/>
              </a:buClr>
              <a:buSzPts val="1000"/>
              <a:buNone/>
            </a:pPr>
            <a:r>
              <a:rPr b="1" lang="fr-FR" sz="1000"/>
              <a:t>3</a:t>
            </a:r>
            <a:r>
              <a:rPr b="1" baseline="30000" lang="fr-FR" sz="1000"/>
              <a:t>e</a:t>
            </a:r>
            <a:r>
              <a:rPr b="1" lang="fr-FR" sz="1000"/>
              <a:t> catégorie :</a:t>
            </a:r>
            <a:r>
              <a:rPr lang="fr-FR" sz="1000"/>
              <a:t> l’éclairage de sécurité sera réalisé soit par blocs autonomes, soit par source centralisée.</a:t>
            </a:r>
            <a:endParaRPr/>
          </a:p>
          <a:p>
            <a:pPr indent="-342900" lvl="0" marL="342900" rtl="0" algn="l">
              <a:lnSpc>
                <a:spcPct val="90000"/>
              </a:lnSpc>
              <a:spcBef>
                <a:spcPts val="200"/>
              </a:spcBef>
              <a:spcAft>
                <a:spcPts val="0"/>
              </a:spcAft>
              <a:buClr>
                <a:schemeClr val="dk1"/>
              </a:buClr>
              <a:buSzPts val="1000"/>
              <a:buNone/>
            </a:pPr>
            <a:r>
              <a:rPr b="1" lang="fr-FR" sz="1000"/>
              <a:t>4</a:t>
            </a:r>
            <a:r>
              <a:rPr b="1" baseline="30000" lang="fr-FR" sz="1000"/>
              <a:t>e</a:t>
            </a:r>
            <a:r>
              <a:rPr b="1" lang="fr-FR" sz="1000"/>
              <a:t> catégorie :</a:t>
            </a:r>
            <a:r>
              <a:rPr lang="fr-FR" sz="1000"/>
              <a:t> l’éclairage de sécurité sera réalisé soit par blocs autonomes, soit par source centralisée.</a:t>
            </a:r>
            <a:endParaRPr/>
          </a:p>
          <a:p>
            <a:pPr indent="-342900" lvl="0" marL="342900" rtl="0" algn="l">
              <a:lnSpc>
                <a:spcPct val="90000"/>
              </a:lnSpc>
              <a:spcBef>
                <a:spcPts val="200"/>
              </a:spcBef>
              <a:spcAft>
                <a:spcPts val="0"/>
              </a:spcAft>
              <a:buClr>
                <a:schemeClr val="dk1"/>
              </a:buClr>
              <a:buSzPts val="1000"/>
              <a:buNone/>
            </a:pPr>
            <a:r>
              <a:rPr b="1" lang="fr-FR" sz="1000"/>
              <a:t>5</a:t>
            </a:r>
            <a:r>
              <a:rPr b="1" baseline="30000" lang="fr-FR" sz="1000"/>
              <a:t>e</a:t>
            </a:r>
            <a:r>
              <a:rPr b="1" lang="fr-FR" sz="1000"/>
              <a:t> catégorie :</a:t>
            </a:r>
            <a:r>
              <a:rPr lang="fr-FR" sz="1000"/>
              <a:t> l’éclairage de sécurité sera réalisé par blocs autonomes.</a:t>
            </a:r>
            <a:endParaRPr/>
          </a:p>
          <a:p>
            <a:pPr indent="-279400" lvl="0" marL="342900" rtl="0" algn="l">
              <a:lnSpc>
                <a:spcPct val="90000"/>
              </a:lnSpc>
              <a:spcBef>
                <a:spcPts val="200"/>
              </a:spcBef>
              <a:spcAft>
                <a:spcPts val="0"/>
              </a:spcAft>
              <a:buClr>
                <a:schemeClr val="dk1"/>
              </a:buClr>
              <a:buSzPts val="1000"/>
              <a:buNone/>
            </a:pPr>
            <a:r>
              <a:t/>
            </a:r>
            <a:endParaRPr sz="1000"/>
          </a:p>
        </p:txBody>
      </p:sp>
      <p:sp>
        <p:nvSpPr>
          <p:cNvPr id="509" name="Google Shape;509;p44"/>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13" name="Shape 513"/>
        <p:cNvGrpSpPr/>
        <p:nvPr/>
      </p:nvGrpSpPr>
      <p:grpSpPr>
        <a:xfrm>
          <a:off x="0" y="0"/>
          <a:ext cx="0" cy="0"/>
          <a:chOff x="0" y="0"/>
          <a:chExt cx="0" cy="0"/>
        </a:xfrm>
      </p:grpSpPr>
      <p:sp>
        <p:nvSpPr>
          <p:cNvPr id="514" name="Google Shape;514;p45"/>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5" name="Google Shape;515;p45"/>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6" name="Google Shape;516;p45"/>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400"/>
              <a:buFont typeface="Calibri"/>
              <a:buNone/>
            </a:pPr>
            <a:r>
              <a:rPr b="1" lang="fr-FR">
                <a:solidFill>
                  <a:srgbClr val="FFFFFF"/>
                </a:solidFill>
              </a:rPr>
              <a:t>Les incendies : causes et risques</a:t>
            </a:r>
            <a:endParaRPr>
              <a:solidFill>
                <a:srgbClr val="FFFFFF"/>
              </a:solidFill>
            </a:endParaRPr>
          </a:p>
        </p:txBody>
      </p:sp>
      <p:sp>
        <p:nvSpPr>
          <p:cNvPr id="517" name="Google Shape;517;p45"/>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18" name="Google Shape;518;p45"/>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2200"/>
              <a:buNone/>
            </a:pPr>
            <a:r>
              <a:rPr lang="fr-FR" sz="2200"/>
              <a:t>	Le monde du spectacle vivant n’est pas à l’abri du risque d’incendie. Malgré les lois, le savoir-faire des personnes chargées de les faire respecter et appliquer, et malgré les évolutions techniques des matériels et matériaux, ces risques ne tendent pas à disparaître. Dans la majorité des cas, le manque de vigilance humaine, par ignorance ou négligence, est à l’origine des sinistres.</a:t>
            </a:r>
            <a:endParaRPr/>
          </a:p>
          <a:p>
            <a:pPr indent="-342900" lvl="0" marL="342900" rtl="0" algn="l">
              <a:lnSpc>
                <a:spcPct val="90000"/>
              </a:lnSpc>
              <a:spcBef>
                <a:spcPts val="440"/>
              </a:spcBef>
              <a:spcAft>
                <a:spcPts val="0"/>
              </a:spcAft>
              <a:buClr>
                <a:schemeClr val="dk1"/>
              </a:buClr>
              <a:buSzPts val="2200"/>
              <a:buNone/>
            </a:pPr>
            <a:r>
              <a:rPr lang="fr-FR" sz="2200"/>
              <a:t> </a:t>
            </a:r>
            <a:endParaRPr/>
          </a:p>
          <a:p>
            <a:pPr indent="-342900" lvl="0" marL="342900" rtl="0" algn="l">
              <a:lnSpc>
                <a:spcPct val="90000"/>
              </a:lnSpc>
              <a:spcBef>
                <a:spcPts val="440"/>
              </a:spcBef>
              <a:spcAft>
                <a:spcPts val="0"/>
              </a:spcAft>
              <a:buClr>
                <a:schemeClr val="dk1"/>
              </a:buClr>
              <a:buSzPts val="2200"/>
              <a:buNone/>
            </a:pPr>
            <a:r>
              <a:rPr lang="fr-FR" sz="2200"/>
              <a:t>La formation du personnel à la sécurité incendie est nécessaire, dans certains cas obligatoire. </a:t>
            </a:r>
            <a:endParaRPr/>
          </a:p>
          <a:p>
            <a:pPr indent="-203200" lvl="0" marL="342900" rtl="0" algn="l">
              <a:lnSpc>
                <a:spcPct val="90000"/>
              </a:lnSpc>
              <a:spcBef>
                <a:spcPts val="440"/>
              </a:spcBef>
              <a:spcAft>
                <a:spcPts val="0"/>
              </a:spcAft>
              <a:buClr>
                <a:schemeClr val="dk1"/>
              </a:buClr>
              <a:buSzPts val="2200"/>
              <a:buNone/>
            </a:pPr>
            <a:r>
              <a:t/>
            </a:r>
            <a:endParaRPr sz="2200"/>
          </a:p>
        </p:txBody>
      </p:sp>
      <p:sp>
        <p:nvSpPr>
          <p:cNvPr id="519" name="Google Shape;519;p45"/>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23" name="Shape 523"/>
        <p:cNvGrpSpPr/>
        <p:nvPr/>
      </p:nvGrpSpPr>
      <p:grpSpPr>
        <a:xfrm>
          <a:off x="0" y="0"/>
          <a:ext cx="0" cy="0"/>
          <a:chOff x="0" y="0"/>
          <a:chExt cx="0" cy="0"/>
        </a:xfrm>
      </p:grpSpPr>
      <p:sp>
        <p:nvSpPr>
          <p:cNvPr id="524" name="Google Shape;524;p46"/>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5" name="Google Shape;525;p46"/>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6" name="Google Shape;526;p46"/>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400"/>
              <a:buFont typeface="Calibri"/>
              <a:buNone/>
            </a:pPr>
            <a:r>
              <a:rPr b="1" lang="fr-FR">
                <a:solidFill>
                  <a:srgbClr val="FFFFFF"/>
                </a:solidFill>
              </a:rPr>
              <a:t>Le triangle du feu</a:t>
            </a:r>
            <a:endParaRPr>
              <a:solidFill>
                <a:srgbClr val="FFFFFF"/>
              </a:solidFill>
            </a:endParaRPr>
          </a:p>
        </p:txBody>
      </p:sp>
      <p:sp>
        <p:nvSpPr>
          <p:cNvPr id="527" name="Google Shape;527;p46"/>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8" name="Google Shape;528;p46"/>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500"/>
              <a:buNone/>
            </a:pPr>
            <a:r>
              <a:rPr lang="fr-FR" sz="1500"/>
              <a:t>La réunion des trois éléments - combustible, comburant, énergie d’activation - provoque automatiquement un incendie. Il apparaît donc important de les maintenir à bonne distance les uns des autres.</a:t>
            </a:r>
            <a:endParaRPr/>
          </a:p>
          <a:p>
            <a:pPr indent="-342900" lvl="0" marL="342900" rtl="0" algn="l">
              <a:lnSpc>
                <a:spcPct val="90000"/>
              </a:lnSpc>
              <a:spcBef>
                <a:spcPts val="300"/>
              </a:spcBef>
              <a:spcAft>
                <a:spcPts val="0"/>
              </a:spcAft>
              <a:buClr>
                <a:schemeClr val="dk1"/>
              </a:buClr>
              <a:buSzPts val="1500"/>
              <a:buNone/>
            </a:pPr>
            <a:r>
              <a:rPr b="1" lang="fr-FR" sz="1500"/>
              <a:t>Nature des trois éléments</a:t>
            </a:r>
            <a:endParaRPr/>
          </a:p>
          <a:p>
            <a:pPr indent="-342900" lvl="0" marL="342900" rtl="0" algn="l">
              <a:lnSpc>
                <a:spcPct val="90000"/>
              </a:lnSpc>
              <a:spcBef>
                <a:spcPts val="300"/>
              </a:spcBef>
              <a:spcAft>
                <a:spcPts val="0"/>
              </a:spcAft>
              <a:buClr>
                <a:schemeClr val="dk1"/>
              </a:buClr>
              <a:buSzPts val="1500"/>
              <a:buNone/>
            </a:pPr>
            <a:r>
              <a:rPr lang="fr-FR" sz="1500"/>
              <a:t>	Le combustible peut être solide, liquide ou gazeux.</a:t>
            </a:r>
            <a:endParaRPr/>
          </a:p>
          <a:p>
            <a:pPr indent="-342900" lvl="0" marL="342900" rtl="0" algn="l">
              <a:lnSpc>
                <a:spcPct val="90000"/>
              </a:lnSpc>
              <a:spcBef>
                <a:spcPts val="300"/>
              </a:spcBef>
              <a:spcAft>
                <a:spcPts val="0"/>
              </a:spcAft>
              <a:buClr>
                <a:schemeClr val="dk1"/>
              </a:buClr>
              <a:buSzPts val="1500"/>
              <a:buNone/>
            </a:pPr>
            <a:r>
              <a:rPr lang="fr-FR" sz="1500"/>
              <a:t>	Le comburant est généralement l’oxygène de l’air.</a:t>
            </a:r>
            <a:endParaRPr/>
          </a:p>
          <a:p>
            <a:pPr indent="-342900" lvl="0" marL="342900" rtl="0" algn="l">
              <a:lnSpc>
                <a:spcPct val="90000"/>
              </a:lnSpc>
              <a:spcBef>
                <a:spcPts val="300"/>
              </a:spcBef>
              <a:spcAft>
                <a:spcPts val="0"/>
              </a:spcAft>
              <a:buClr>
                <a:schemeClr val="dk1"/>
              </a:buClr>
              <a:buSzPts val="1500"/>
              <a:buNone/>
            </a:pPr>
            <a:r>
              <a:rPr lang="fr-FR" sz="1500"/>
              <a:t>	L’énergie d’activation peut être thermique (flamme), naturelle (soleil), biologique (fermentation), chimique (oxydation), mécanique (frottement) ou électrique (statique ou dynamique).</a:t>
            </a:r>
            <a:endParaRPr/>
          </a:p>
          <a:p>
            <a:pPr indent="-342900" lvl="0" marL="342900" rtl="0" algn="l">
              <a:lnSpc>
                <a:spcPct val="90000"/>
              </a:lnSpc>
              <a:spcBef>
                <a:spcPts val="300"/>
              </a:spcBef>
              <a:spcAft>
                <a:spcPts val="0"/>
              </a:spcAft>
              <a:buClr>
                <a:schemeClr val="dk1"/>
              </a:buClr>
              <a:buSzPts val="1500"/>
              <a:buNone/>
            </a:pPr>
            <a:r>
              <a:t/>
            </a:r>
            <a:endParaRPr b="1" sz="1500"/>
          </a:p>
          <a:p>
            <a:pPr indent="-342900" lvl="0" marL="342900" rtl="0" algn="l">
              <a:lnSpc>
                <a:spcPct val="90000"/>
              </a:lnSpc>
              <a:spcBef>
                <a:spcPts val="300"/>
              </a:spcBef>
              <a:spcAft>
                <a:spcPts val="0"/>
              </a:spcAft>
              <a:buClr>
                <a:schemeClr val="dk1"/>
              </a:buClr>
              <a:buSzPts val="1500"/>
              <a:buNone/>
            </a:pPr>
            <a:r>
              <a:rPr b="1" lang="fr-FR" sz="1500"/>
              <a:t>Si l’on retire de ce triangle...</a:t>
            </a:r>
            <a:endParaRPr/>
          </a:p>
          <a:p>
            <a:pPr indent="-342900" lvl="0" marL="342900" rtl="0" algn="l">
              <a:lnSpc>
                <a:spcPct val="90000"/>
              </a:lnSpc>
              <a:spcBef>
                <a:spcPts val="300"/>
              </a:spcBef>
              <a:spcAft>
                <a:spcPts val="0"/>
              </a:spcAft>
              <a:buClr>
                <a:schemeClr val="dk1"/>
              </a:buClr>
              <a:buSzPts val="1500"/>
              <a:buNone/>
            </a:pPr>
            <a:r>
              <a:rPr lang="fr-FR" sz="1500"/>
              <a:t>	L’énergie d’activation, l’extinction du sinistre se fera par refroidissement ou effet de souffle.</a:t>
            </a:r>
            <a:endParaRPr/>
          </a:p>
          <a:p>
            <a:pPr indent="-342900" lvl="0" marL="342900" rtl="0" algn="l">
              <a:lnSpc>
                <a:spcPct val="90000"/>
              </a:lnSpc>
              <a:spcBef>
                <a:spcPts val="300"/>
              </a:spcBef>
              <a:spcAft>
                <a:spcPts val="0"/>
              </a:spcAft>
              <a:buClr>
                <a:schemeClr val="dk1"/>
              </a:buClr>
              <a:buSzPts val="1500"/>
              <a:buNone/>
            </a:pPr>
            <a:r>
              <a:rPr lang="fr-FR" sz="1500"/>
              <a:t>	Le comburant : l’extinction se fera par étouffement ou inhibition.</a:t>
            </a:r>
            <a:endParaRPr/>
          </a:p>
          <a:p>
            <a:pPr indent="-342900" lvl="0" marL="342900" rtl="0" algn="l">
              <a:lnSpc>
                <a:spcPct val="90000"/>
              </a:lnSpc>
              <a:spcBef>
                <a:spcPts val="300"/>
              </a:spcBef>
              <a:spcAft>
                <a:spcPts val="0"/>
              </a:spcAft>
              <a:buClr>
                <a:schemeClr val="dk1"/>
              </a:buClr>
              <a:buSzPts val="1500"/>
              <a:buNone/>
            </a:pPr>
            <a:r>
              <a:rPr lang="fr-FR" sz="1500"/>
              <a:t>	Le combustible : l’extinction résultera du manque de matière à brûler.</a:t>
            </a:r>
            <a:endParaRPr/>
          </a:p>
          <a:p>
            <a:pPr indent="-342900" lvl="0" marL="342900" rtl="0" algn="l">
              <a:lnSpc>
                <a:spcPct val="90000"/>
              </a:lnSpc>
              <a:spcBef>
                <a:spcPts val="300"/>
              </a:spcBef>
              <a:spcAft>
                <a:spcPts val="0"/>
              </a:spcAft>
              <a:buClr>
                <a:schemeClr val="dk1"/>
              </a:buClr>
              <a:buSzPts val="1500"/>
              <a:buNone/>
            </a:pPr>
            <a:r>
              <a:t/>
            </a:r>
            <a:endParaRPr sz="1500"/>
          </a:p>
        </p:txBody>
      </p:sp>
      <p:sp>
        <p:nvSpPr>
          <p:cNvPr id="529" name="Google Shape;529;p46"/>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3" name="Shape 533"/>
        <p:cNvGrpSpPr/>
        <p:nvPr/>
      </p:nvGrpSpPr>
      <p:grpSpPr>
        <a:xfrm>
          <a:off x="0" y="0"/>
          <a:ext cx="0" cy="0"/>
          <a:chOff x="0" y="0"/>
          <a:chExt cx="0" cy="0"/>
        </a:xfrm>
      </p:grpSpPr>
      <p:sp>
        <p:nvSpPr>
          <p:cNvPr id="534" name="Google Shape;534;p47"/>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5" name="Google Shape;535;p47"/>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6" name="Google Shape;536;p47"/>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400"/>
              <a:buFont typeface="Calibri"/>
              <a:buNone/>
            </a:pPr>
            <a:r>
              <a:rPr b="1" lang="fr-FR">
                <a:solidFill>
                  <a:srgbClr val="FFFFFF"/>
                </a:solidFill>
              </a:rPr>
              <a:t>Les causes d'un incendie</a:t>
            </a:r>
            <a:endParaRPr>
              <a:solidFill>
                <a:srgbClr val="FFFFFF"/>
              </a:solidFill>
            </a:endParaRPr>
          </a:p>
        </p:txBody>
      </p:sp>
      <p:sp>
        <p:nvSpPr>
          <p:cNvPr id="537" name="Google Shape;537;p47"/>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38" name="Google Shape;538;p47"/>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800"/>
              <a:buNone/>
            </a:pPr>
            <a:r>
              <a:rPr lang="fr-FR" sz="1800"/>
              <a:t>Les causes d’un incendie sont multiples. </a:t>
            </a:r>
            <a:endParaRPr/>
          </a:p>
          <a:p>
            <a:pPr indent="-342900" lvl="0" marL="342900" rtl="0" algn="l">
              <a:lnSpc>
                <a:spcPct val="90000"/>
              </a:lnSpc>
              <a:spcBef>
                <a:spcPts val="360"/>
              </a:spcBef>
              <a:spcAft>
                <a:spcPts val="0"/>
              </a:spcAft>
              <a:buClr>
                <a:schemeClr val="dk1"/>
              </a:buClr>
              <a:buSzPts val="1800"/>
              <a:buNone/>
            </a:pPr>
            <a:r>
              <a:rPr lang="fr-FR" sz="1800"/>
              <a:t>Par exemple :</a:t>
            </a:r>
            <a:endParaRPr/>
          </a:p>
          <a:p>
            <a:pPr indent="-342900" lvl="0" marL="342900" rtl="0" algn="l">
              <a:lnSpc>
                <a:spcPct val="90000"/>
              </a:lnSpc>
              <a:spcBef>
                <a:spcPts val="360"/>
              </a:spcBef>
              <a:spcAft>
                <a:spcPts val="0"/>
              </a:spcAft>
              <a:buClr>
                <a:schemeClr val="dk1"/>
              </a:buClr>
              <a:buSzPts val="1800"/>
              <a:buNone/>
            </a:pPr>
            <a:r>
              <a:rPr b="1" lang="fr-FR" sz="1800"/>
              <a:t>	Mécanique :</a:t>
            </a:r>
            <a:r>
              <a:rPr lang="fr-FR" sz="1800"/>
              <a:t> échauffement par frottement (pièces en friction).</a:t>
            </a:r>
            <a:endParaRPr/>
          </a:p>
          <a:p>
            <a:pPr indent="-342900" lvl="0" marL="342900" rtl="0" algn="l">
              <a:lnSpc>
                <a:spcPct val="90000"/>
              </a:lnSpc>
              <a:spcBef>
                <a:spcPts val="360"/>
              </a:spcBef>
              <a:spcAft>
                <a:spcPts val="0"/>
              </a:spcAft>
              <a:buClr>
                <a:schemeClr val="dk1"/>
              </a:buClr>
              <a:buSzPts val="1800"/>
              <a:buNone/>
            </a:pPr>
            <a:r>
              <a:rPr b="1" lang="fr-FR" sz="1800"/>
              <a:t>	Physique :</a:t>
            </a:r>
            <a:r>
              <a:rPr lang="fr-FR" sz="1800"/>
              <a:t> échauffement de surface (carcasse d’un projecteur…).</a:t>
            </a:r>
            <a:endParaRPr/>
          </a:p>
          <a:p>
            <a:pPr indent="-342900" lvl="0" marL="342900" rtl="0" algn="l">
              <a:lnSpc>
                <a:spcPct val="90000"/>
              </a:lnSpc>
              <a:spcBef>
                <a:spcPts val="360"/>
              </a:spcBef>
              <a:spcAft>
                <a:spcPts val="0"/>
              </a:spcAft>
              <a:buClr>
                <a:schemeClr val="dk1"/>
              </a:buClr>
              <a:buSzPts val="1800"/>
              <a:buNone/>
            </a:pPr>
            <a:r>
              <a:rPr b="1" lang="fr-FR" sz="1800"/>
              <a:t>	Thermique :</a:t>
            </a:r>
            <a:r>
              <a:rPr lang="fr-FR" sz="1800"/>
              <a:t> feux nus (cigarette), étincelles (moteurs, feux d’artifice), 	travaux de soudage (une autorisation est nécessaire pour ce type de 	travail appelée permis feu), installation de chauffage (maintenance 	bâtiment).</a:t>
            </a:r>
            <a:endParaRPr/>
          </a:p>
          <a:p>
            <a:pPr indent="-342900" lvl="0" marL="342900" rtl="0" algn="l">
              <a:lnSpc>
                <a:spcPct val="90000"/>
              </a:lnSpc>
              <a:spcBef>
                <a:spcPts val="360"/>
              </a:spcBef>
              <a:spcAft>
                <a:spcPts val="0"/>
              </a:spcAft>
              <a:buClr>
                <a:schemeClr val="dk1"/>
              </a:buClr>
              <a:buSzPts val="1800"/>
              <a:buNone/>
            </a:pPr>
            <a:r>
              <a:rPr b="1" lang="fr-FR" sz="1800"/>
              <a:t>	Electrique : </a:t>
            </a:r>
            <a:r>
              <a:rPr lang="fr-FR" sz="1800"/>
              <a:t>ce sont les causes les plus fréquentes dans notre domaine; 	elles peuvent être dynamiques (courts-circuits, surintensité, section 	de câble mal calibré) ou statiques (frottements, foudre).</a:t>
            </a:r>
            <a:endParaRPr/>
          </a:p>
          <a:p>
            <a:pPr indent="-342900" lvl="0" marL="342900" rtl="0" algn="l">
              <a:lnSpc>
                <a:spcPct val="90000"/>
              </a:lnSpc>
              <a:spcBef>
                <a:spcPts val="360"/>
              </a:spcBef>
              <a:spcAft>
                <a:spcPts val="0"/>
              </a:spcAft>
              <a:buClr>
                <a:schemeClr val="dk1"/>
              </a:buClr>
              <a:buSzPts val="1800"/>
              <a:buNone/>
            </a:pPr>
            <a:r>
              <a:rPr b="1" lang="fr-FR" sz="1800"/>
              <a:t>	Chimique :</a:t>
            </a:r>
            <a:r>
              <a:rPr lang="fr-FR" sz="1800"/>
              <a:t> réaction de produits (peintures, vernis, solvants utilisés pour 	les décors).</a:t>
            </a:r>
            <a:endParaRPr/>
          </a:p>
          <a:p>
            <a:pPr indent="-342900" lvl="0" marL="342900" rtl="0" algn="l">
              <a:lnSpc>
                <a:spcPct val="90000"/>
              </a:lnSpc>
              <a:spcBef>
                <a:spcPts val="360"/>
              </a:spcBef>
              <a:spcAft>
                <a:spcPts val="0"/>
              </a:spcAft>
              <a:buClr>
                <a:schemeClr val="dk1"/>
              </a:buClr>
              <a:buSzPts val="1800"/>
              <a:buNone/>
            </a:pPr>
            <a:r>
              <a:rPr b="1" lang="fr-FR" sz="1800"/>
              <a:t>	Biologique :</a:t>
            </a:r>
            <a:r>
              <a:rPr lang="fr-FR" sz="1800"/>
              <a:t> combustion (mélange de chiffons gras, huile dans une 	poubelle…).</a:t>
            </a:r>
            <a:endParaRPr/>
          </a:p>
          <a:p>
            <a:pPr indent="-228600" lvl="0" marL="342900" rtl="0" algn="l">
              <a:lnSpc>
                <a:spcPct val="90000"/>
              </a:lnSpc>
              <a:spcBef>
                <a:spcPts val="360"/>
              </a:spcBef>
              <a:spcAft>
                <a:spcPts val="0"/>
              </a:spcAft>
              <a:buClr>
                <a:schemeClr val="dk1"/>
              </a:buClr>
              <a:buSzPts val="1800"/>
              <a:buNone/>
            </a:pPr>
            <a:r>
              <a:t/>
            </a:r>
            <a:endParaRPr sz="1800"/>
          </a:p>
        </p:txBody>
      </p:sp>
      <p:sp>
        <p:nvSpPr>
          <p:cNvPr id="539" name="Google Shape;539;p47"/>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43" name="Shape 543"/>
        <p:cNvGrpSpPr/>
        <p:nvPr/>
      </p:nvGrpSpPr>
      <p:grpSpPr>
        <a:xfrm>
          <a:off x="0" y="0"/>
          <a:ext cx="0" cy="0"/>
          <a:chOff x="0" y="0"/>
          <a:chExt cx="0" cy="0"/>
        </a:xfrm>
      </p:grpSpPr>
      <p:sp>
        <p:nvSpPr>
          <p:cNvPr id="544" name="Google Shape;544;p48"/>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5" name="Google Shape;545;p48"/>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6" name="Google Shape;546;p48"/>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100"/>
              <a:buFont typeface="Calibri"/>
              <a:buNone/>
            </a:pPr>
            <a:r>
              <a:rPr b="1" lang="fr-FR" sz="4100">
                <a:solidFill>
                  <a:srgbClr val="FFFFFF"/>
                </a:solidFill>
              </a:rPr>
              <a:t>Comment éviter un incendie</a:t>
            </a:r>
            <a:endParaRPr sz="4100">
              <a:solidFill>
                <a:srgbClr val="FFFFFF"/>
              </a:solidFill>
            </a:endParaRPr>
          </a:p>
        </p:txBody>
      </p:sp>
      <p:sp>
        <p:nvSpPr>
          <p:cNvPr id="547" name="Google Shape;547;p48"/>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48" name="Google Shape;548;p48"/>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500"/>
              <a:buNone/>
            </a:pPr>
            <a:r>
              <a:rPr lang="fr-FR" sz="1500"/>
              <a:t>La prévention doit intervenir en permanence et dans toutes les étapes du déroulement de l’activité.</a:t>
            </a:r>
            <a:endParaRPr/>
          </a:p>
          <a:p>
            <a:pPr indent="-342900" lvl="0" marL="342900" rtl="0" algn="l">
              <a:lnSpc>
                <a:spcPct val="90000"/>
              </a:lnSpc>
              <a:spcBef>
                <a:spcPts val="300"/>
              </a:spcBef>
              <a:spcAft>
                <a:spcPts val="0"/>
              </a:spcAft>
              <a:buClr>
                <a:schemeClr val="dk1"/>
              </a:buClr>
              <a:buSzPts val="1500"/>
              <a:buNone/>
            </a:pPr>
            <a:r>
              <a:t/>
            </a:r>
            <a:endParaRPr b="1" sz="1500"/>
          </a:p>
          <a:p>
            <a:pPr indent="-342900" lvl="0" marL="342900" rtl="0" algn="l">
              <a:lnSpc>
                <a:spcPct val="90000"/>
              </a:lnSpc>
              <a:spcBef>
                <a:spcPts val="300"/>
              </a:spcBef>
              <a:spcAft>
                <a:spcPts val="0"/>
              </a:spcAft>
              <a:buClr>
                <a:schemeClr val="dk1"/>
              </a:buClr>
              <a:buSzPts val="1500"/>
              <a:buNone/>
            </a:pPr>
            <a:r>
              <a:rPr b="1" lang="fr-FR" sz="1500"/>
              <a:t>Les principaux conseils de base sont les suivantes :</a:t>
            </a:r>
            <a:endParaRPr sz="1500"/>
          </a:p>
          <a:p>
            <a:pPr indent="-342900" lvl="0" marL="342900" rtl="0" algn="l">
              <a:lnSpc>
                <a:spcPct val="90000"/>
              </a:lnSpc>
              <a:spcBef>
                <a:spcPts val="300"/>
              </a:spcBef>
              <a:spcAft>
                <a:spcPts val="0"/>
              </a:spcAft>
              <a:buClr>
                <a:schemeClr val="dk1"/>
              </a:buClr>
              <a:buSzPts val="1500"/>
              <a:buNone/>
            </a:pPr>
            <a:r>
              <a:rPr lang="fr-FR" sz="1500"/>
              <a:t>	La scène, les réserves et les ateliers de maintenance doivent être maintenus propres et rangés.</a:t>
            </a:r>
            <a:endParaRPr/>
          </a:p>
          <a:p>
            <a:pPr indent="-342900" lvl="0" marL="342900" rtl="0" algn="l">
              <a:lnSpc>
                <a:spcPct val="90000"/>
              </a:lnSpc>
              <a:spcBef>
                <a:spcPts val="300"/>
              </a:spcBef>
              <a:spcAft>
                <a:spcPts val="0"/>
              </a:spcAft>
              <a:buClr>
                <a:schemeClr val="dk1"/>
              </a:buClr>
              <a:buSzPts val="1500"/>
              <a:buNone/>
            </a:pPr>
            <a:r>
              <a:rPr lang="fr-FR" sz="1500"/>
              <a:t>	Le système de détection automatique d’incendie doit être vérifié tous les ans, les extincteurs également (CCH MS73).</a:t>
            </a:r>
            <a:endParaRPr/>
          </a:p>
          <a:p>
            <a:pPr indent="-342900" lvl="0" marL="342900" rtl="0" algn="l">
              <a:lnSpc>
                <a:spcPct val="90000"/>
              </a:lnSpc>
              <a:spcBef>
                <a:spcPts val="300"/>
              </a:spcBef>
              <a:spcAft>
                <a:spcPts val="0"/>
              </a:spcAft>
              <a:buClr>
                <a:schemeClr val="dk1"/>
              </a:buClr>
              <a:buSzPts val="1500"/>
              <a:buNone/>
            </a:pPr>
            <a:r>
              <a:rPr lang="fr-FR" sz="1500"/>
              <a:t>	Couper l’alimentation électrique des appareils non utilisés.</a:t>
            </a:r>
            <a:endParaRPr/>
          </a:p>
          <a:p>
            <a:pPr indent="-342900" lvl="0" marL="342900" rtl="0" algn="l">
              <a:lnSpc>
                <a:spcPct val="90000"/>
              </a:lnSpc>
              <a:spcBef>
                <a:spcPts val="300"/>
              </a:spcBef>
              <a:spcAft>
                <a:spcPts val="0"/>
              </a:spcAft>
              <a:buClr>
                <a:schemeClr val="dk1"/>
              </a:buClr>
              <a:buSzPts val="1500"/>
              <a:buNone/>
            </a:pPr>
            <a:r>
              <a:rPr lang="fr-FR" sz="1500"/>
              <a:t>	Signaler toute installation ou appareil électrique défectueux.</a:t>
            </a:r>
            <a:endParaRPr/>
          </a:p>
          <a:p>
            <a:pPr indent="-342900" lvl="0" marL="342900" rtl="0" algn="l">
              <a:lnSpc>
                <a:spcPct val="90000"/>
              </a:lnSpc>
              <a:spcBef>
                <a:spcPts val="300"/>
              </a:spcBef>
              <a:spcAft>
                <a:spcPts val="0"/>
              </a:spcAft>
              <a:buClr>
                <a:schemeClr val="dk1"/>
              </a:buClr>
              <a:buSzPts val="1500"/>
              <a:buNone/>
            </a:pPr>
            <a:r>
              <a:rPr lang="fr-FR" sz="1500"/>
              <a:t>	Ne pas intervenir sur une installation sans une parfaite connaissance de celle-ci.</a:t>
            </a:r>
            <a:endParaRPr/>
          </a:p>
          <a:p>
            <a:pPr indent="-342900" lvl="0" marL="342900" rtl="0" algn="l">
              <a:lnSpc>
                <a:spcPct val="90000"/>
              </a:lnSpc>
              <a:spcBef>
                <a:spcPts val="300"/>
              </a:spcBef>
              <a:spcAft>
                <a:spcPts val="0"/>
              </a:spcAft>
              <a:buClr>
                <a:schemeClr val="dk1"/>
              </a:buClr>
              <a:buSzPts val="1500"/>
              <a:buNone/>
            </a:pPr>
            <a:r>
              <a:rPr lang="fr-FR" sz="1500"/>
              <a:t>	Installer des systèmes d’alerte et d’extinction dans les lieux ne recevant pas habituellement du public.</a:t>
            </a:r>
            <a:endParaRPr/>
          </a:p>
          <a:p>
            <a:pPr indent="-342900" lvl="0" marL="342900" rtl="0" algn="l">
              <a:lnSpc>
                <a:spcPct val="90000"/>
              </a:lnSpc>
              <a:spcBef>
                <a:spcPts val="300"/>
              </a:spcBef>
              <a:spcAft>
                <a:spcPts val="0"/>
              </a:spcAft>
              <a:buClr>
                <a:schemeClr val="dk1"/>
              </a:buClr>
              <a:buSzPts val="1500"/>
              <a:buNone/>
            </a:pPr>
            <a:r>
              <a:rPr lang="fr-FR" sz="1500"/>
              <a:t>	Rajouter éventuellement des moyens d’extinction supplémentaires. Exemple : près des gradateurs mobiles, il n’est pas superflu d’installer un extincteur CO2.</a:t>
            </a:r>
            <a:endParaRPr/>
          </a:p>
          <a:p>
            <a:pPr indent="-247650" lvl="0" marL="342900" rtl="0" algn="l">
              <a:lnSpc>
                <a:spcPct val="90000"/>
              </a:lnSpc>
              <a:spcBef>
                <a:spcPts val="300"/>
              </a:spcBef>
              <a:spcAft>
                <a:spcPts val="0"/>
              </a:spcAft>
              <a:buClr>
                <a:schemeClr val="dk1"/>
              </a:buClr>
              <a:buSzPts val="1500"/>
              <a:buNone/>
            </a:pPr>
            <a:r>
              <a:t/>
            </a:r>
            <a:endParaRPr sz="1500"/>
          </a:p>
        </p:txBody>
      </p:sp>
      <p:sp>
        <p:nvSpPr>
          <p:cNvPr id="549" name="Google Shape;549;p48"/>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53" name="Shape 553"/>
        <p:cNvGrpSpPr/>
        <p:nvPr/>
      </p:nvGrpSpPr>
      <p:grpSpPr>
        <a:xfrm>
          <a:off x="0" y="0"/>
          <a:ext cx="0" cy="0"/>
          <a:chOff x="0" y="0"/>
          <a:chExt cx="0" cy="0"/>
        </a:xfrm>
      </p:grpSpPr>
      <p:sp>
        <p:nvSpPr>
          <p:cNvPr id="554" name="Google Shape;554;p49"/>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5" name="Google Shape;555;p49"/>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56" name="Google Shape;556;p49"/>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3400"/>
              <a:buFont typeface="Calibri"/>
              <a:buNone/>
            </a:pPr>
            <a:r>
              <a:rPr b="1" lang="fr-FR" sz="3400">
                <a:solidFill>
                  <a:srgbClr val="FFFFFF"/>
                </a:solidFill>
              </a:rPr>
              <a:t>Classement des feux</a:t>
            </a:r>
            <a:endParaRPr sz="3400">
              <a:solidFill>
                <a:srgbClr val="FFFFFF"/>
              </a:solidFill>
            </a:endParaRPr>
          </a:p>
        </p:txBody>
      </p:sp>
      <p:sp>
        <p:nvSpPr>
          <p:cNvPr id="557" name="Google Shape;557;p49"/>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58" name="Google Shape;558;p49"/>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2000"/>
              <a:buNone/>
            </a:pPr>
            <a:r>
              <a:rPr lang="fr-FR" sz="2000"/>
              <a:t>Il existe cinq types de feu : (Norme NBN EN2)</a:t>
            </a:r>
            <a:endParaRPr/>
          </a:p>
          <a:p>
            <a:pPr indent="-342900" lvl="0" marL="342900" rtl="0" algn="l">
              <a:lnSpc>
                <a:spcPct val="90000"/>
              </a:lnSpc>
              <a:spcBef>
                <a:spcPts val="400"/>
              </a:spcBef>
              <a:spcAft>
                <a:spcPts val="0"/>
              </a:spcAft>
              <a:buClr>
                <a:schemeClr val="dk1"/>
              </a:buClr>
              <a:buSzPts val="2000"/>
              <a:buNone/>
            </a:pPr>
            <a:r>
              <a:t/>
            </a:r>
            <a:endParaRPr sz="2000"/>
          </a:p>
          <a:p>
            <a:pPr indent="-342900" lvl="0" marL="342900" rtl="0" algn="l">
              <a:lnSpc>
                <a:spcPct val="90000"/>
              </a:lnSpc>
              <a:spcBef>
                <a:spcPts val="400"/>
              </a:spcBef>
              <a:spcAft>
                <a:spcPts val="0"/>
              </a:spcAft>
              <a:buClr>
                <a:schemeClr val="dk1"/>
              </a:buClr>
              <a:buSzPts val="2000"/>
              <a:buNone/>
            </a:pPr>
            <a:r>
              <a:rPr b="1" lang="fr-FR" sz="2000"/>
              <a:t>	A :</a:t>
            </a:r>
            <a:r>
              <a:rPr lang="fr-FR" sz="2000"/>
              <a:t> feu de solide (bois, papier, tissu…).</a:t>
            </a:r>
            <a:endParaRPr/>
          </a:p>
          <a:p>
            <a:pPr indent="-342900" lvl="0" marL="342900" rtl="0" algn="l">
              <a:lnSpc>
                <a:spcPct val="90000"/>
              </a:lnSpc>
              <a:spcBef>
                <a:spcPts val="400"/>
              </a:spcBef>
              <a:spcAft>
                <a:spcPts val="0"/>
              </a:spcAft>
              <a:buClr>
                <a:schemeClr val="dk1"/>
              </a:buClr>
              <a:buSzPts val="2000"/>
              <a:buNone/>
            </a:pPr>
            <a:r>
              <a:t/>
            </a:r>
            <a:endParaRPr sz="2000"/>
          </a:p>
          <a:p>
            <a:pPr indent="-342900" lvl="0" marL="342900" rtl="0" algn="l">
              <a:lnSpc>
                <a:spcPct val="90000"/>
              </a:lnSpc>
              <a:spcBef>
                <a:spcPts val="400"/>
              </a:spcBef>
              <a:spcAft>
                <a:spcPts val="0"/>
              </a:spcAft>
              <a:buClr>
                <a:schemeClr val="dk1"/>
              </a:buClr>
              <a:buSzPts val="2000"/>
              <a:buNone/>
            </a:pPr>
            <a:r>
              <a:rPr b="1" lang="fr-FR" sz="2000"/>
              <a:t>	B :</a:t>
            </a:r>
            <a:r>
              <a:rPr lang="fr-FR" sz="2000"/>
              <a:t> feu de liquide ou solide liquéfiable (essence, gasoil, plastiques et caoutchouc).</a:t>
            </a:r>
            <a:endParaRPr/>
          </a:p>
          <a:p>
            <a:pPr indent="-342900" lvl="0" marL="342900" rtl="0" algn="l">
              <a:lnSpc>
                <a:spcPct val="90000"/>
              </a:lnSpc>
              <a:spcBef>
                <a:spcPts val="400"/>
              </a:spcBef>
              <a:spcAft>
                <a:spcPts val="0"/>
              </a:spcAft>
              <a:buClr>
                <a:schemeClr val="dk1"/>
              </a:buClr>
              <a:buSzPts val="2000"/>
              <a:buNone/>
            </a:pPr>
            <a:r>
              <a:t/>
            </a:r>
            <a:endParaRPr sz="2000"/>
          </a:p>
          <a:p>
            <a:pPr indent="-342900" lvl="0" marL="342900" rtl="0" algn="l">
              <a:lnSpc>
                <a:spcPct val="90000"/>
              </a:lnSpc>
              <a:spcBef>
                <a:spcPts val="400"/>
              </a:spcBef>
              <a:spcAft>
                <a:spcPts val="0"/>
              </a:spcAft>
              <a:buClr>
                <a:schemeClr val="dk1"/>
              </a:buClr>
              <a:buSzPts val="2000"/>
              <a:buNone/>
            </a:pPr>
            <a:r>
              <a:rPr b="1" lang="fr-FR" sz="2000"/>
              <a:t>	C :</a:t>
            </a:r>
            <a:r>
              <a:rPr lang="fr-FR" sz="2000"/>
              <a:t> feu de gaz (butane, gaz de ville…).</a:t>
            </a:r>
            <a:endParaRPr/>
          </a:p>
          <a:p>
            <a:pPr indent="-342900" lvl="0" marL="342900" rtl="0" algn="l">
              <a:lnSpc>
                <a:spcPct val="90000"/>
              </a:lnSpc>
              <a:spcBef>
                <a:spcPts val="400"/>
              </a:spcBef>
              <a:spcAft>
                <a:spcPts val="0"/>
              </a:spcAft>
              <a:buClr>
                <a:schemeClr val="dk1"/>
              </a:buClr>
              <a:buSzPts val="2000"/>
              <a:buNone/>
            </a:pPr>
            <a:r>
              <a:t/>
            </a:r>
            <a:endParaRPr sz="2000"/>
          </a:p>
          <a:p>
            <a:pPr indent="-342900" lvl="0" marL="342900" rtl="0" algn="l">
              <a:lnSpc>
                <a:spcPct val="90000"/>
              </a:lnSpc>
              <a:spcBef>
                <a:spcPts val="400"/>
              </a:spcBef>
              <a:spcAft>
                <a:spcPts val="0"/>
              </a:spcAft>
              <a:buClr>
                <a:schemeClr val="dk1"/>
              </a:buClr>
              <a:buSzPts val="2000"/>
              <a:buNone/>
            </a:pPr>
            <a:r>
              <a:rPr b="1" lang="fr-FR" sz="2000"/>
              <a:t>	D :</a:t>
            </a:r>
            <a:r>
              <a:rPr lang="fr-FR" sz="2000"/>
              <a:t> feu de métaux (sodium, phosphore, magnésium…).</a:t>
            </a:r>
            <a:endParaRPr/>
          </a:p>
          <a:p>
            <a:pPr indent="-342900" lvl="0" marL="342900" rtl="0" algn="l">
              <a:lnSpc>
                <a:spcPct val="90000"/>
              </a:lnSpc>
              <a:spcBef>
                <a:spcPts val="400"/>
              </a:spcBef>
              <a:spcAft>
                <a:spcPts val="0"/>
              </a:spcAft>
              <a:buClr>
                <a:schemeClr val="dk1"/>
              </a:buClr>
              <a:buSzPts val="2000"/>
              <a:buNone/>
            </a:pPr>
            <a:r>
              <a:t/>
            </a:r>
            <a:endParaRPr sz="2000"/>
          </a:p>
          <a:p>
            <a:pPr indent="-342900" lvl="0" marL="342900" rtl="0" algn="l">
              <a:lnSpc>
                <a:spcPct val="90000"/>
              </a:lnSpc>
              <a:spcBef>
                <a:spcPts val="400"/>
              </a:spcBef>
              <a:spcAft>
                <a:spcPts val="0"/>
              </a:spcAft>
              <a:buClr>
                <a:schemeClr val="dk1"/>
              </a:buClr>
              <a:buSzPts val="2000"/>
              <a:buNone/>
            </a:pPr>
            <a:r>
              <a:rPr b="1" lang="fr-FR" sz="2000"/>
              <a:t>	F :</a:t>
            </a:r>
            <a:r>
              <a:rPr lang="fr-FR" sz="2000"/>
              <a:t> feux liés aux auxilliaires de cuisson (huiles et graisses végétales et animlales) sur les appareils de cuisson.</a:t>
            </a:r>
            <a:endParaRPr/>
          </a:p>
          <a:p>
            <a:pPr indent="-342900" lvl="0" marL="342900" rtl="0" algn="l">
              <a:lnSpc>
                <a:spcPct val="90000"/>
              </a:lnSpc>
              <a:spcBef>
                <a:spcPts val="400"/>
              </a:spcBef>
              <a:spcAft>
                <a:spcPts val="0"/>
              </a:spcAft>
              <a:buClr>
                <a:schemeClr val="dk1"/>
              </a:buClr>
              <a:buSzPts val="2000"/>
              <a:buNone/>
            </a:pPr>
            <a:r>
              <a:t/>
            </a:r>
            <a:endParaRPr sz="2000"/>
          </a:p>
          <a:p>
            <a:pPr indent="-215900" lvl="0" marL="342900" rtl="0" algn="l">
              <a:lnSpc>
                <a:spcPct val="90000"/>
              </a:lnSpc>
              <a:spcBef>
                <a:spcPts val="400"/>
              </a:spcBef>
              <a:spcAft>
                <a:spcPts val="0"/>
              </a:spcAft>
              <a:buClr>
                <a:schemeClr val="dk1"/>
              </a:buClr>
              <a:buSzPts val="2000"/>
              <a:buNone/>
            </a:pPr>
            <a:r>
              <a:t/>
            </a:r>
            <a:endParaRPr sz="2000"/>
          </a:p>
        </p:txBody>
      </p:sp>
      <p:sp>
        <p:nvSpPr>
          <p:cNvPr id="559" name="Google Shape;559;p49"/>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7" name="Shape 127"/>
        <p:cNvGrpSpPr/>
        <p:nvPr/>
      </p:nvGrpSpPr>
      <p:grpSpPr>
        <a:xfrm>
          <a:off x="0" y="0"/>
          <a:ext cx="0" cy="0"/>
          <a:chOff x="0" y="0"/>
          <a:chExt cx="0" cy="0"/>
        </a:xfrm>
      </p:grpSpPr>
      <p:sp>
        <p:nvSpPr>
          <p:cNvPr id="128" name="Google Shape;128;p5"/>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9" name="Google Shape;129;p5"/>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0" name="Google Shape;130;p5"/>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2400"/>
              <a:buFont typeface="Calibri"/>
              <a:buNone/>
            </a:pPr>
            <a:r>
              <a:rPr b="1" lang="fr-FR" sz="2400">
                <a:solidFill>
                  <a:srgbClr val="FFFFFF"/>
                </a:solidFill>
              </a:rPr>
              <a:t>Les catégories d'établissements</a:t>
            </a:r>
            <a:br>
              <a:rPr b="1" lang="fr-FR" sz="2400">
                <a:solidFill>
                  <a:srgbClr val="FFFFFF"/>
                </a:solidFill>
              </a:rPr>
            </a:br>
            <a:endParaRPr sz="2400">
              <a:solidFill>
                <a:srgbClr val="FFFFFF"/>
              </a:solidFill>
            </a:endParaRPr>
          </a:p>
        </p:txBody>
      </p:sp>
      <p:sp>
        <p:nvSpPr>
          <p:cNvPr id="131" name="Google Shape;131;p5"/>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32" name="Google Shape;132;p5"/>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300"/>
              <a:buNone/>
            </a:pPr>
            <a:r>
              <a:rPr b="1" lang="fr-FR" sz="1300"/>
              <a:t>Les établissements du premier groupe :</a:t>
            </a:r>
            <a:endParaRPr/>
          </a:p>
          <a:p>
            <a:pPr indent="-342900" lvl="0" marL="342900" rtl="0" algn="l">
              <a:lnSpc>
                <a:spcPct val="90000"/>
              </a:lnSpc>
              <a:spcBef>
                <a:spcPts val="260"/>
              </a:spcBef>
              <a:spcAft>
                <a:spcPts val="0"/>
              </a:spcAft>
              <a:buClr>
                <a:schemeClr val="dk1"/>
              </a:buClr>
              <a:buSzPts val="1300"/>
              <a:buNone/>
            </a:pPr>
            <a:r>
              <a:t/>
            </a:r>
            <a:endParaRPr b="1" sz="1300"/>
          </a:p>
          <a:p>
            <a:pPr indent="-342900" lvl="0" marL="342900" rtl="0" algn="l">
              <a:lnSpc>
                <a:spcPct val="90000"/>
              </a:lnSpc>
              <a:spcBef>
                <a:spcPts val="260"/>
              </a:spcBef>
              <a:spcAft>
                <a:spcPts val="0"/>
              </a:spcAft>
              <a:buClr>
                <a:schemeClr val="dk1"/>
              </a:buClr>
              <a:buSzPts val="1300"/>
              <a:buNone/>
            </a:pPr>
            <a:r>
              <a:rPr b="1" lang="fr-FR" sz="1300"/>
              <a:t>	1ère catégorie : </a:t>
            </a:r>
            <a:r>
              <a:rPr lang="fr-FR" sz="1300"/>
              <a:t>effectif total supérieur à 1500 personnes.</a:t>
            </a:r>
            <a:endParaRPr/>
          </a:p>
          <a:p>
            <a:pPr indent="-342900" lvl="0" marL="342900" rtl="0" algn="l">
              <a:lnSpc>
                <a:spcPct val="90000"/>
              </a:lnSpc>
              <a:spcBef>
                <a:spcPts val="260"/>
              </a:spcBef>
              <a:spcAft>
                <a:spcPts val="0"/>
              </a:spcAft>
              <a:buClr>
                <a:schemeClr val="dk1"/>
              </a:buClr>
              <a:buSzPts val="1300"/>
              <a:buNone/>
            </a:pPr>
            <a:r>
              <a:rPr b="1" lang="fr-FR" sz="1300"/>
              <a:t>	2ème catégorie : </a:t>
            </a:r>
            <a:r>
              <a:rPr lang="fr-FR" sz="1300"/>
              <a:t>effectif total compris entre 701 et 1500 personnes.</a:t>
            </a:r>
            <a:endParaRPr/>
          </a:p>
          <a:p>
            <a:pPr indent="-342900" lvl="0" marL="342900" rtl="0" algn="l">
              <a:lnSpc>
                <a:spcPct val="90000"/>
              </a:lnSpc>
              <a:spcBef>
                <a:spcPts val="260"/>
              </a:spcBef>
              <a:spcAft>
                <a:spcPts val="0"/>
              </a:spcAft>
              <a:buClr>
                <a:schemeClr val="dk1"/>
              </a:buClr>
              <a:buSzPts val="1300"/>
              <a:buNone/>
            </a:pPr>
            <a:r>
              <a:rPr b="1" lang="fr-FR" sz="1300"/>
              <a:t>	3ème catégorie :</a:t>
            </a:r>
            <a:r>
              <a:rPr lang="fr-FR" sz="1300"/>
              <a:t> effectif total compris entre 301 et 700 personnes.</a:t>
            </a:r>
            <a:endParaRPr/>
          </a:p>
          <a:p>
            <a:pPr indent="-342900" lvl="0" marL="342900" rtl="0" algn="l">
              <a:lnSpc>
                <a:spcPct val="90000"/>
              </a:lnSpc>
              <a:spcBef>
                <a:spcPts val="260"/>
              </a:spcBef>
              <a:spcAft>
                <a:spcPts val="0"/>
              </a:spcAft>
              <a:buClr>
                <a:schemeClr val="dk1"/>
              </a:buClr>
              <a:buSzPts val="1300"/>
              <a:buNone/>
            </a:pPr>
            <a:r>
              <a:rPr b="1" lang="fr-FR" sz="1300"/>
              <a:t>	4ème catégorie :</a:t>
            </a:r>
            <a:r>
              <a:rPr lang="fr-FR" sz="1300"/>
              <a:t> effectif total inférieur à 300 personnes et supérieur au seuil fixé par les dispositions particulières à chaque type d’exploitation.</a:t>
            </a:r>
            <a:endParaRPr/>
          </a:p>
          <a:p>
            <a:pPr indent="-342900" lvl="0" marL="342900" rtl="0" algn="l">
              <a:lnSpc>
                <a:spcPct val="90000"/>
              </a:lnSpc>
              <a:spcBef>
                <a:spcPts val="260"/>
              </a:spcBef>
              <a:spcAft>
                <a:spcPts val="0"/>
              </a:spcAft>
              <a:buClr>
                <a:schemeClr val="dk1"/>
              </a:buClr>
              <a:buSzPts val="1300"/>
              <a:buNone/>
            </a:pPr>
            <a:r>
              <a:t/>
            </a:r>
            <a:endParaRPr sz="1300"/>
          </a:p>
          <a:p>
            <a:pPr indent="-342900" lvl="0" marL="342900" rtl="0" algn="l">
              <a:lnSpc>
                <a:spcPct val="90000"/>
              </a:lnSpc>
              <a:spcBef>
                <a:spcPts val="260"/>
              </a:spcBef>
              <a:spcAft>
                <a:spcPts val="0"/>
              </a:spcAft>
              <a:buClr>
                <a:schemeClr val="dk1"/>
              </a:buClr>
              <a:buSzPts val="1300"/>
              <a:buNone/>
            </a:pPr>
            <a:r>
              <a:rPr b="1" lang="fr-FR" sz="1300"/>
              <a:t>Les établissements du deuxième groupe :</a:t>
            </a:r>
            <a:endParaRPr/>
          </a:p>
          <a:p>
            <a:pPr indent="-342900" lvl="0" marL="342900" rtl="0" algn="l">
              <a:lnSpc>
                <a:spcPct val="90000"/>
              </a:lnSpc>
              <a:spcBef>
                <a:spcPts val="260"/>
              </a:spcBef>
              <a:spcAft>
                <a:spcPts val="0"/>
              </a:spcAft>
              <a:buClr>
                <a:schemeClr val="dk1"/>
              </a:buClr>
              <a:buSzPts val="1300"/>
              <a:buNone/>
            </a:pPr>
            <a:r>
              <a:rPr b="1" lang="fr-FR" sz="1300"/>
              <a:t>	5ème catégorie : </a:t>
            </a:r>
            <a:r>
              <a:rPr lang="fr-FR" sz="1300"/>
              <a:t>l’effectif du public est inférieur au seuil fixé par les dispositions particulières à chaque type d’exploitation. </a:t>
            </a:r>
            <a:endParaRPr/>
          </a:p>
          <a:p>
            <a:pPr indent="-342900" lvl="0" marL="342900" rtl="0" algn="l">
              <a:lnSpc>
                <a:spcPct val="90000"/>
              </a:lnSpc>
              <a:spcBef>
                <a:spcPts val="260"/>
              </a:spcBef>
              <a:spcAft>
                <a:spcPts val="0"/>
              </a:spcAft>
              <a:buClr>
                <a:schemeClr val="dk1"/>
              </a:buClr>
              <a:buSzPts val="1300"/>
              <a:buNone/>
            </a:pPr>
            <a:r>
              <a:t/>
            </a:r>
            <a:endParaRPr sz="1300"/>
          </a:p>
          <a:p>
            <a:pPr indent="-342900" lvl="0" marL="342900" rtl="0" algn="l">
              <a:lnSpc>
                <a:spcPct val="90000"/>
              </a:lnSpc>
              <a:spcBef>
                <a:spcPts val="260"/>
              </a:spcBef>
              <a:spcAft>
                <a:spcPts val="0"/>
              </a:spcAft>
              <a:buClr>
                <a:schemeClr val="dk1"/>
              </a:buClr>
              <a:buSzPts val="1300"/>
              <a:buNone/>
            </a:pPr>
            <a:r>
              <a:rPr lang="fr-FR" sz="1300"/>
              <a:t>Cette catégorie est à géométrie variable.</a:t>
            </a:r>
            <a:endParaRPr/>
          </a:p>
          <a:p>
            <a:pPr indent="-342900" lvl="0" marL="342900" rtl="0" algn="l">
              <a:lnSpc>
                <a:spcPct val="90000"/>
              </a:lnSpc>
              <a:spcBef>
                <a:spcPts val="260"/>
              </a:spcBef>
              <a:spcAft>
                <a:spcPts val="0"/>
              </a:spcAft>
              <a:buClr>
                <a:schemeClr val="dk1"/>
              </a:buClr>
              <a:buSzPts val="1300"/>
              <a:buNone/>
            </a:pPr>
            <a:r>
              <a:rPr b="1" lang="fr-FR" sz="1300"/>
              <a:t>Seuils minimum du premier groupe :</a:t>
            </a:r>
            <a:endParaRPr/>
          </a:p>
          <a:p>
            <a:pPr indent="-342900" lvl="0" marL="342900" rtl="0" algn="l">
              <a:lnSpc>
                <a:spcPct val="90000"/>
              </a:lnSpc>
              <a:spcBef>
                <a:spcPts val="260"/>
              </a:spcBef>
              <a:spcAft>
                <a:spcPts val="0"/>
              </a:spcAft>
              <a:buClr>
                <a:schemeClr val="dk1"/>
              </a:buClr>
              <a:buSzPts val="1300"/>
              <a:buNone/>
            </a:pPr>
            <a:r>
              <a:rPr b="1" lang="fr-FR" sz="1300"/>
              <a:t>	Type L - salle d’audition, de conférence ou de réunion :</a:t>
            </a:r>
            <a:br>
              <a:rPr lang="fr-FR" sz="1300"/>
            </a:br>
            <a:r>
              <a:rPr lang="fr-FR" sz="1300"/>
              <a:t>100 personnes dans un sous-sol</a:t>
            </a:r>
            <a:br>
              <a:rPr lang="fr-FR" sz="1300"/>
            </a:br>
            <a:r>
              <a:rPr lang="fr-FR" sz="1300"/>
              <a:t>200 personnes dans l’ensemble des niveaux</a:t>
            </a:r>
            <a:endParaRPr/>
          </a:p>
          <a:p>
            <a:pPr indent="-342900" lvl="0" marL="342900" rtl="0" algn="l">
              <a:lnSpc>
                <a:spcPct val="90000"/>
              </a:lnSpc>
              <a:spcBef>
                <a:spcPts val="260"/>
              </a:spcBef>
              <a:spcAft>
                <a:spcPts val="0"/>
              </a:spcAft>
              <a:buClr>
                <a:schemeClr val="dk1"/>
              </a:buClr>
              <a:buSzPts val="1300"/>
              <a:buNone/>
            </a:pPr>
            <a:r>
              <a:rPr b="1" lang="fr-FR" sz="1300"/>
              <a:t>	Type L - salle de spectacles, de projection ou à usages multiples :</a:t>
            </a:r>
            <a:br>
              <a:rPr lang="fr-FR" sz="1300"/>
            </a:br>
            <a:r>
              <a:rPr lang="fr-FR" sz="1300"/>
              <a:t>20 personnes dans un sous-sol</a:t>
            </a:r>
            <a:br>
              <a:rPr lang="fr-FR" sz="1300"/>
            </a:br>
            <a:r>
              <a:rPr lang="fr-FR" sz="1300"/>
              <a:t>50 personnes dans l’ensemble des niveaux</a:t>
            </a:r>
            <a:endParaRPr/>
          </a:p>
          <a:p>
            <a:pPr indent="-342900" lvl="0" marL="342900" rtl="0" algn="l">
              <a:lnSpc>
                <a:spcPct val="90000"/>
              </a:lnSpc>
              <a:spcBef>
                <a:spcPts val="260"/>
              </a:spcBef>
              <a:spcAft>
                <a:spcPts val="0"/>
              </a:spcAft>
              <a:buClr>
                <a:schemeClr val="dk1"/>
              </a:buClr>
              <a:buSzPts val="1300"/>
              <a:buNone/>
            </a:pPr>
            <a:r>
              <a:rPr b="1" lang="fr-FR" sz="1300"/>
              <a:t>	Type CTS - chapiteaux, tentes et structures :</a:t>
            </a:r>
            <a:br>
              <a:rPr lang="fr-FR" sz="1300"/>
            </a:br>
            <a:r>
              <a:rPr lang="fr-FR" sz="1300"/>
              <a:t>50 personnes</a:t>
            </a:r>
            <a:endParaRPr/>
          </a:p>
          <a:p>
            <a:pPr indent="-342900" lvl="0" marL="342900" rtl="0" algn="l">
              <a:lnSpc>
                <a:spcPct val="90000"/>
              </a:lnSpc>
              <a:spcBef>
                <a:spcPts val="260"/>
              </a:spcBef>
              <a:spcAft>
                <a:spcPts val="0"/>
              </a:spcAft>
              <a:buClr>
                <a:schemeClr val="dk1"/>
              </a:buClr>
              <a:buSzPts val="1300"/>
              <a:buNone/>
            </a:pPr>
            <a:r>
              <a:rPr b="1" lang="fr-FR" sz="1300"/>
              <a:t>	Type PA - plein air :</a:t>
            </a:r>
            <a:br>
              <a:rPr lang="fr-FR" sz="1300"/>
            </a:br>
            <a:r>
              <a:rPr lang="fr-FR" sz="1300"/>
              <a:t>301 personnes</a:t>
            </a:r>
            <a:endParaRPr/>
          </a:p>
          <a:p>
            <a:pPr indent="-260350" lvl="0" marL="342900" rtl="0" algn="l">
              <a:lnSpc>
                <a:spcPct val="90000"/>
              </a:lnSpc>
              <a:spcBef>
                <a:spcPts val="260"/>
              </a:spcBef>
              <a:spcAft>
                <a:spcPts val="0"/>
              </a:spcAft>
              <a:buClr>
                <a:schemeClr val="dk1"/>
              </a:buClr>
              <a:buSzPts val="1300"/>
              <a:buNone/>
            </a:pPr>
            <a:r>
              <a:t/>
            </a:r>
            <a:endParaRPr sz="1300"/>
          </a:p>
        </p:txBody>
      </p:sp>
      <p:sp>
        <p:nvSpPr>
          <p:cNvPr id="133" name="Google Shape;133;p5"/>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63" name="Shape 563"/>
        <p:cNvGrpSpPr/>
        <p:nvPr/>
      </p:nvGrpSpPr>
      <p:grpSpPr>
        <a:xfrm>
          <a:off x="0" y="0"/>
          <a:ext cx="0" cy="0"/>
          <a:chOff x="0" y="0"/>
          <a:chExt cx="0" cy="0"/>
        </a:xfrm>
      </p:grpSpPr>
      <p:sp>
        <p:nvSpPr>
          <p:cNvPr id="564" name="Google Shape;564;p50"/>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5" name="Google Shape;565;p50"/>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6" name="Google Shape;566;p50"/>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3400"/>
              <a:buFont typeface="Calibri"/>
              <a:buNone/>
            </a:pPr>
            <a:r>
              <a:rPr b="1" lang="fr-FR" sz="3400">
                <a:solidFill>
                  <a:srgbClr val="FFFFFF"/>
                </a:solidFill>
              </a:rPr>
              <a:t>Les moyens d'extinction</a:t>
            </a:r>
            <a:endParaRPr sz="3400">
              <a:solidFill>
                <a:srgbClr val="FFFFFF"/>
              </a:solidFill>
            </a:endParaRPr>
          </a:p>
        </p:txBody>
      </p:sp>
      <p:sp>
        <p:nvSpPr>
          <p:cNvPr id="567" name="Google Shape;567;p50"/>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68" name="Google Shape;568;p50"/>
          <p:cNvSpPr txBox="1"/>
          <p:nvPr>
            <p:ph idx="1" type="body"/>
          </p:nvPr>
        </p:nvSpPr>
        <p:spPr>
          <a:xfrm>
            <a:off x="2915425" y="591350"/>
            <a:ext cx="5599800" cy="5585700"/>
          </a:xfrm>
          <a:prstGeom prst="rect">
            <a:avLst/>
          </a:prstGeom>
          <a:noFill/>
          <a:ln>
            <a:noFill/>
          </a:ln>
        </p:spPr>
        <p:txBody>
          <a:bodyPr anchorCtr="0" anchor="ctr"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1500"/>
              <a:buNone/>
            </a:pPr>
            <a:r>
              <a:rPr b="1" lang="fr-FR" sz="1700"/>
              <a:t>Les moyens d’extinction les plus courants dans un ERP</a:t>
            </a:r>
            <a:endParaRPr sz="3400"/>
          </a:p>
          <a:p>
            <a:pPr indent="-342900" lvl="0" marL="342900" rtl="0" algn="l">
              <a:lnSpc>
                <a:spcPct val="90000"/>
              </a:lnSpc>
              <a:spcBef>
                <a:spcPts val="300"/>
              </a:spcBef>
              <a:spcAft>
                <a:spcPts val="0"/>
              </a:spcAft>
              <a:buClr>
                <a:schemeClr val="dk1"/>
              </a:buClr>
              <a:buSzPts val="1500"/>
              <a:buNone/>
            </a:pPr>
            <a:r>
              <a:rPr lang="fr-FR" sz="1700"/>
              <a:t>	Les extincteurs.</a:t>
            </a:r>
            <a:endParaRPr sz="3400"/>
          </a:p>
          <a:p>
            <a:pPr indent="-342900" lvl="0" marL="342900" rtl="0" algn="l">
              <a:lnSpc>
                <a:spcPct val="90000"/>
              </a:lnSpc>
              <a:spcBef>
                <a:spcPts val="300"/>
              </a:spcBef>
              <a:spcAft>
                <a:spcPts val="0"/>
              </a:spcAft>
              <a:buClr>
                <a:schemeClr val="dk1"/>
              </a:buClr>
              <a:buSzPts val="1500"/>
              <a:buNone/>
            </a:pPr>
            <a:r>
              <a:rPr lang="fr-FR" sz="1700"/>
              <a:t>	Les robinets d’incendie armés (RIA).</a:t>
            </a:r>
            <a:endParaRPr sz="3400"/>
          </a:p>
          <a:p>
            <a:pPr indent="-342900" lvl="0" marL="342900" rtl="0" algn="l">
              <a:lnSpc>
                <a:spcPct val="90000"/>
              </a:lnSpc>
              <a:spcBef>
                <a:spcPts val="300"/>
              </a:spcBef>
              <a:spcAft>
                <a:spcPts val="0"/>
              </a:spcAft>
              <a:buClr>
                <a:schemeClr val="dk1"/>
              </a:buClr>
              <a:buSzPts val="1500"/>
              <a:buNone/>
            </a:pPr>
            <a:r>
              <a:rPr lang="fr-FR" sz="1700"/>
              <a:t>	Les installations d’extinction automatique.</a:t>
            </a:r>
            <a:endParaRPr sz="3400"/>
          </a:p>
          <a:p>
            <a:pPr indent="-342900" lvl="0" marL="342900" rtl="0" algn="l">
              <a:lnSpc>
                <a:spcPct val="90000"/>
              </a:lnSpc>
              <a:spcBef>
                <a:spcPts val="300"/>
              </a:spcBef>
              <a:spcAft>
                <a:spcPts val="0"/>
              </a:spcAft>
              <a:buClr>
                <a:schemeClr val="dk1"/>
              </a:buClr>
              <a:buSzPts val="1500"/>
              <a:buNone/>
            </a:pPr>
            <a:r>
              <a:t/>
            </a:r>
            <a:endParaRPr sz="1700"/>
          </a:p>
          <a:p>
            <a:pPr indent="-342900" lvl="0" marL="342900" rtl="0" algn="l">
              <a:lnSpc>
                <a:spcPct val="90000"/>
              </a:lnSpc>
              <a:spcBef>
                <a:spcPts val="300"/>
              </a:spcBef>
              <a:spcAft>
                <a:spcPts val="0"/>
              </a:spcAft>
              <a:buClr>
                <a:schemeClr val="dk1"/>
              </a:buClr>
              <a:buSzPts val="1500"/>
              <a:buNone/>
            </a:pPr>
            <a:r>
              <a:rPr lang="fr-FR" sz="1700"/>
              <a:t>	Dans certains lieux, comme les théâtres à l’italienne équipés de cages et de dessous de scène, un rideau de fer peut être disposé au devant de la scène, afin de séparer l’espace scénique du bloc salle. On parlera alors d'espace scénique isolable. En cas de sinistre, ce rideau de fer sera abaissé par un technicien et refroidi par un rideau d’eau.</a:t>
            </a:r>
            <a:br>
              <a:rPr lang="fr-FR" sz="1700"/>
            </a:br>
            <a:br>
              <a:rPr lang="fr-FR" sz="1700"/>
            </a:br>
            <a:r>
              <a:rPr lang="fr-FR" sz="1700"/>
              <a:t>La défense contre l’incendie se fait par des extincteurs à eau pulvérisée (un appareil par sortie) et des extincteurs appropriés aux risques (CO2, poudre...).</a:t>
            </a:r>
            <a:br>
              <a:rPr lang="fr-FR" sz="1700"/>
            </a:br>
            <a:br>
              <a:rPr lang="fr-FR" sz="1700"/>
            </a:br>
            <a:r>
              <a:rPr lang="fr-FR" sz="1700"/>
              <a:t>Selon les différents locaux, les dispositifs ou appareils de lutte contre l’incendie sont à prévoir de la manière suivante : (CCH L35, 44, 48, 69, 85, CTS26, PA12).</a:t>
            </a:r>
            <a:br>
              <a:rPr lang="fr-FR" sz="1700"/>
            </a:br>
            <a:endParaRPr sz="1700"/>
          </a:p>
          <a:p>
            <a:pPr indent="-247650" lvl="0" marL="342900" rtl="0" algn="l">
              <a:lnSpc>
                <a:spcPct val="90000"/>
              </a:lnSpc>
              <a:spcBef>
                <a:spcPts val="300"/>
              </a:spcBef>
              <a:spcAft>
                <a:spcPts val="0"/>
              </a:spcAft>
              <a:buClr>
                <a:schemeClr val="dk1"/>
              </a:buClr>
              <a:buSzPts val="1500"/>
              <a:buNone/>
            </a:pPr>
            <a:r>
              <a:t/>
            </a:r>
            <a:endParaRPr sz="1600"/>
          </a:p>
        </p:txBody>
      </p:sp>
      <p:sp>
        <p:nvSpPr>
          <p:cNvPr id="569" name="Google Shape;569;p50"/>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73" name="Shape 573"/>
        <p:cNvGrpSpPr/>
        <p:nvPr/>
      </p:nvGrpSpPr>
      <p:grpSpPr>
        <a:xfrm>
          <a:off x="0" y="0"/>
          <a:ext cx="0" cy="0"/>
          <a:chOff x="0" y="0"/>
          <a:chExt cx="0" cy="0"/>
        </a:xfrm>
      </p:grpSpPr>
      <p:sp>
        <p:nvSpPr>
          <p:cNvPr id="574" name="Google Shape;574;p51"/>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75" name="Google Shape;575;p51"/>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76" name="Google Shape;576;p51"/>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3400"/>
              <a:buFont typeface="Calibri"/>
              <a:buNone/>
            </a:pPr>
            <a:r>
              <a:rPr b="1" lang="fr-FR" sz="3400">
                <a:solidFill>
                  <a:srgbClr val="FFFFFF"/>
                </a:solidFill>
              </a:rPr>
              <a:t>Les moyens d'extinction</a:t>
            </a:r>
            <a:endParaRPr sz="3400">
              <a:solidFill>
                <a:srgbClr val="FFFFFF"/>
              </a:solidFill>
            </a:endParaRPr>
          </a:p>
        </p:txBody>
      </p:sp>
      <p:sp>
        <p:nvSpPr>
          <p:cNvPr id="577" name="Google Shape;577;p51"/>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78" name="Google Shape;578;p51"/>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1000"/>
              <a:buNone/>
            </a:pPr>
            <a:r>
              <a:rPr b="1" lang="fr-FR" sz="1200"/>
              <a:t>Extincteurs portatifs : NFS 61-901 à 61-915</a:t>
            </a:r>
            <a:endParaRPr sz="3400"/>
          </a:p>
          <a:p>
            <a:pPr indent="-342900" lvl="0" marL="342900" rtl="0" algn="l">
              <a:lnSpc>
                <a:spcPct val="90000"/>
              </a:lnSpc>
              <a:spcBef>
                <a:spcPts val="200"/>
              </a:spcBef>
              <a:spcAft>
                <a:spcPts val="0"/>
              </a:spcAft>
              <a:buClr>
                <a:schemeClr val="dk1"/>
              </a:buClr>
              <a:buSzPts val="1000"/>
              <a:buNone/>
            </a:pPr>
            <a:r>
              <a:rPr lang="fr-FR" sz="1200"/>
              <a:t>Extincteur à eau pulvérisée de 6 litres prés des sorties.</a:t>
            </a:r>
            <a:endParaRPr sz="3400"/>
          </a:p>
          <a:p>
            <a:pPr indent="-342900" lvl="0" marL="342900" rtl="0" algn="l">
              <a:lnSpc>
                <a:spcPct val="90000"/>
              </a:lnSpc>
              <a:spcBef>
                <a:spcPts val="200"/>
              </a:spcBef>
              <a:spcAft>
                <a:spcPts val="0"/>
              </a:spcAft>
              <a:buClr>
                <a:schemeClr val="dk1"/>
              </a:buClr>
              <a:buSzPts val="1000"/>
              <a:buNone/>
            </a:pPr>
            <a:r>
              <a:rPr lang="fr-FR" sz="1200"/>
              <a:t>Extincteur CO2 près des appareils électriques (tableaux électriques, gradateurs, régies).</a:t>
            </a:r>
            <a:endParaRPr sz="3400"/>
          </a:p>
          <a:p>
            <a:pPr indent="-342900" lvl="0" marL="342900" rtl="0" algn="l">
              <a:lnSpc>
                <a:spcPct val="90000"/>
              </a:lnSpc>
              <a:spcBef>
                <a:spcPts val="200"/>
              </a:spcBef>
              <a:spcAft>
                <a:spcPts val="0"/>
              </a:spcAft>
              <a:buClr>
                <a:schemeClr val="dk1"/>
              </a:buClr>
              <a:buSzPts val="1000"/>
              <a:buNone/>
            </a:pPr>
            <a:r>
              <a:rPr lang="fr-FR" sz="1200"/>
              <a:t>Extincteurs à poudre polyvalente pour les feux d’hydrocarbure ou de graisses ; attention, il provoque la destruction des appareils électroniques.</a:t>
            </a:r>
            <a:endParaRPr sz="3400"/>
          </a:p>
          <a:p>
            <a:pPr indent="-342900" lvl="0" marL="342900" rtl="0" algn="l">
              <a:lnSpc>
                <a:spcPct val="90000"/>
              </a:lnSpc>
              <a:spcBef>
                <a:spcPts val="200"/>
              </a:spcBef>
              <a:spcAft>
                <a:spcPts val="0"/>
              </a:spcAft>
              <a:buClr>
                <a:schemeClr val="dk1"/>
              </a:buClr>
              <a:buSzPts val="1000"/>
              <a:buNone/>
            </a:pPr>
            <a:r>
              <a:t/>
            </a:r>
            <a:endParaRPr b="1" sz="1200"/>
          </a:p>
          <a:p>
            <a:pPr indent="-342900" lvl="0" marL="342900" rtl="0" algn="l">
              <a:lnSpc>
                <a:spcPct val="90000"/>
              </a:lnSpc>
              <a:spcBef>
                <a:spcPts val="200"/>
              </a:spcBef>
              <a:spcAft>
                <a:spcPts val="0"/>
              </a:spcAft>
              <a:buClr>
                <a:schemeClr val="dk1"/>
              </a:buClr>
              <a:buSzPts val="1000"/>
              <a:buNone/>
            </a:pPr>
            <a:r>
              <a:rPr b="1" lang="fr-FR" sz="1200"/>
              <a:t>Positionnement des extincteurs (CCH MS39) :</a:t>
            </a:r>
            <a:endParaRPr sz="1200"/>
          </a:p>
          <a:p>
            <a:pPr indent="-342900" lvl="0" marL="342900" rtl="0" algn="l">
              <a:lnSpc>
                <a:spcPct val="90000"/>
              </a:lnSpc>
              <a:spcBef>
                <a:spcPts val="200"/>
              </a:spcBef>
              <a:spcAft>
                <a:spcPts val="0"/>
              </a:spcAft>
              <a:buClr>
                <a:schemeClr val="dk1"/>
              </a:buClr>
              <a:buSzPts val="1000"/>
              <a:buNone/>
            </a:pPr>
            <a:r>
              <a:rPr lang="fr-FR" sz="1200"/>
              <a:t>Au minimum 1 appareil pour 200m2 (2 minimum par établissement).</a:t>
            </a:r>
            <a:endParaRPr sz="3400"/>
          </a:p>
          <a:p>
            <a:pPr indent="-342900" lvl="0" marL="342900" rtl="0" algn="l">
              <a:lnSpc>
                <a:spcPct val="90000"/>
              </a:lnSpc>
              <a:spcBef>
                <a:spcPts val="200"/>
              </a:spcBef>
              <a:spcAft>
                <a:spcPts val="0"/>
              </a:spcAft>
              <a:buClr>
                <a:schemeClr val="dk1"/>
              </a:buClr>
              <a:buSzPts val="1000"/>
              <a:buNone/>
            </a:pPr>
            <a:r>
              <a:rPr lang="fr-FR" sz="1200"/>
              <a:t>Ils doivent toujours être visibles.</a:t>
            </a:r>
            <a:endParaRPr sz="3400"/>
          </a:p>
          <a:p>
            <a:pPr indent="-342900" lvl="0" marL="342900" rtl="0" algn="l">
              <a:lnSpc>
                <a:spcPct val="90000"/>
              </a:lnSpc>
              <a:spcBef>
                <a:spcPts val="200"/>
              </a:spcBef>
              <a:spcAft>
                <a:spcPts val="0"/>
              </a:spcAft>
              <a:buClr>
                <a:schemeClr val="dk1"/>
              </a:buClr>
              <a:buSzPts val="1000"/>
              <a:buNone/>
            </a:pPr>
            <a:r>
              <a:rPr lang="fr-FR" sz="1200"/>
              <a:t>Fixés à une hauteur maxi de 1,20 m du sol.</a:t>
            </a:r>
            <a:endParaRPr sz="3400"/>
          </a:p>
          <a:p>
            <a:pPr indent="-342900" lvl="0" marL="342900" rtl="0" algn="l">
              <a:lnSpc>
                <a:spcPct val="90000"/>
              </a:lnSpc>
              <a:spcBef>
                <a:spcPts val="200"/>
              </a:spcBef>
              <a:spcAft>
                <a:spcPts val="0"/>
              </a:spcAft>
              <a:buClr>
                <a:schemeClr val="dk1"/>
              </a:buClr>
              <a:buSzPts val="1000"/>
              <a:buNone/>
            </a:pPr>
            <a:r>
              <a:rPr lang="fr-FR" sz="1200"/>
              <a:t>Ils doivent être repérés par un panneau de signalisation.</a:t>
            </a:r>
            <a:endParaRPr sz="3400"/>
          </a:p>
          <a:p>
            <a:pPr indent="-342900" lvl="0" marL="342900" rtl="0" algn="l">
              <a:lnSpc>
                <a:spcPct val="90000"/>
              </a:lnSpc>
              <a:spcBef>
                <a:spcPts val="200"/>
              </a:spcBef>
              <a:spcAft>
                <a:spcPts val="0"/>
              </a:spcAft>
              <a:buClr>
                <a:schemeClr val="dk1"/>
              </a:buClr>
              <a:buSzPts val="1000"/>
              <a:buNone/>
            </a:pPr>
            <a:r>
              <a:rPr lang="fr-FR" sz="1200"/>
              <a:t>Ils doivent être indiqués sur le plan de la salle.</a:t>
            </a:r>
            <a:endParaRPr sz="3400"/>
          </a:p>
          <a:p>
            <a:pPr indent="-342900" lvl="0" marL="342900" rtl="0" algn="l">
              <a:lnSpc>
                <a:spcPct val="90000"/>
              </a:lnSpc>
              <a:spcBef>
                <a:spcPts val="200"/>
              </a:spcBef>
              <a:spcAft>
                <a:spcPts val="0"/>
              </a:spcAft>
              <a:buClr>
                <a:schemeClr val="dk1"/>
              </a:buClr>
              <a:buSzPts val="1000"/>
              <a:buNone/>
            </a:pPr>
            <a:r>
              <a:rPr lang="fr-FR" sz="1200"/>
              <a:t> </a:t>
            </a:r>
            <a:endParaRPr sz="3400"/>
          </a:p>
          <a:p>
            <a:pPr indent="-342900" lvl="0" marL="342900" rtl="0" algn="l">
              <a:lnSpc>
                <a:spcPct val="90000"/>
              </a:lnSpc>
              <a:spcBef>
                <a:spcPts val="200"/>
              </a:spcBef>
              <a:spcAft>
                <a:spcPts val="0"/>
              </a:spcAft>
              <a:buClr>
                <a:schemeClr val="dk1"/>
              </a:buClr>
              <a:buSzPts val="1000"/>
              <a:buNone/>
            </a:pPr>
            <a:r>
              <a:rPr lang="fr-FR" sz="1200"/>
              <a:t>En aucun cas, ils ne peuvent être supprimés ou déplacés sans autorisation de la commission de sécurité.</a:t>
            </a:r>
            <a:br>
              <a:rPr lang="fr-FR" sz="1200"/>
            </a:br>
            <a:br>
              <a:rPr lang="fr-FR" sz="1200"/>
            </a:br>
            <a:r>
              <a:rPr lang="fr-FR" sz="1200"/>
              <a:t>Pour éteindre un feu de gaz, il suffit d’en couper l’arrivée, Il est donc important de bien repérer la vanne de coupure. Mais il ne faut surtout jamais utiliser un extincteur pour éteindre ce type de feu. </a:t>
            </a:r>
            <a:br>
              <a:rPr lang="fr-FR" sz="1200"/>
            </a:br>
            <a:r>
              <a:rPr lang="fr-FR" sz="1200"/>
              <a:t>En effet : l’extincteur éteindrait la flamme, mais le gaz continuerait à s’échapper en provoquant, par accumulation, un sérieux risque d’explosion.</a:t>
            </a:r>
            <a:endParaRPr sz="3400"/>
          </a:p>
          <a:p>
            <a:pPr indent="-342900" lvl="0" marL="342900" rtl="0" algn="l">
              <a:lnSpc>
                <a:spcPct val="90000"/>
              </a:lnSpc>
              <a:spcBef>
                <a:spcPts val="200"/>
              </a:spcBef>
              <a:spcAft>
                <a:spcPts val="0"/>
              </a:spcAft>
              <a:buClr>
                <a:schemeClr val="dk1"/>
              </a:buClr>
              <a:buSzPts val="1000"/>
              <a:buNone/>
            </a:pPr>
            <a:r>
              <a:rPr lang="fr-FR" sz="1200"/>
              <a:t> </a:t>
            </a:r>
            <a:endParaRPr sz="3400"/>
          </a:p>
          <a:p>
            <a:pPr indent="-342900" lvl="0" marL="342900" rtl="0" algn="l">
              <a:lnSpc>
                <a:spcPct val="90000"/>
              </a:lnSpc>
              <a:spcBef>
                <a:spcPts val="200"/>
              </a:spcBef>
              <a:spcAft>
                <a:spcPts val="0"/>
              </a:spcAft>
              <a:buClr>
                <a:schemeClr val="dk1"/>
              </a:buClr>
              <a:buSzPts val="1000"/>
              <a:buNone/>
            </a:pPr>
            <a:br>
              <a:rPr b="1" lang="fr-FR" sz="1200"/>
            </a:br>
            <a:r>
              <a:rPr b="1" lang="fr-FR" sz="1200"/>
              <a:t>RIA (robinet d’incendie armé)</a:t>
            </a:r>
            <a:endParaRPr sz="3400"/>
          </a:p>
          <a:p>
            <a:pPr indent="-342900" lvl="0" marL="342900" rtl="0" algn="l">
              <a:lnSpc>
                <a:spcPct val="90000"/>
              </a:lnSpc>
              <a:spcBef>
                <a:spcPts val="200"/>
              </a:spcBef>
              <a:spcAft>
                <a:spcPts val="0"/>
              </a:spcAft>
              <a:buClr>
                <a:schemeClr val="dk1"/>
              </a:buClr>
              <a:buSzPts val="1000"/>
              <a:buNone/>
            </a:pPr>
            <a:r>
              <a:rPr lang="fr-FR" sz="1200"/>
              <a:t>La commission de sécurité peut en demander l’installation.</a:t>
            </a:r>
            <a:endParaRPr sz="3400"/>
          </a:p>
          <a:p>
            <a:pPr indent="-342900" lvl="0" marL="342900" rtl="0" algn="l">
              <a:lnSpc>
                <a:spcPct val="90000"/>
              </a:lnSpc>
              <a:spcBef>
                <a:spcPts val="200"/>
              </a:spcBef>
              <a:spcAft>
                <a:spcPts val="0"/>
              </a:spcAft>
              <a:buClr>
                <a:schemeClr val="dk1"/>
              </a:buClr>
              <a:buSzPts val="1000"/>
              <a:buNone/>
            </a:pPr>
            <a:r>
              <a:rPr lang="fr-FR" sz="1200"/>
              <a:t>Obligatoire pour les espaces scéniques isolables dans la cage de scène)(CCH L69).</a:t>
            </a:r>
            <a:endParaRPr sz="3400"/>
          </a:p>
          <a:p>
            <a:pPr indent="-342900" lvl="0" marL="342900" rtl="0" algn="l">
              <a:lnSpc>
                <a:spcPct val="90000"/>
              </a:lnSpc>
              <a:spcBef>
                <a:spcPts val="200"/>
              </a:spcBef>
              <a:spcAft>
                <a:spcPts val="0"/>
              </a:spcAft>
              <a:buClr>
                <a:schemeClr val="dk1"/>
              </a:buClr>
              <a:buSzPts val="1000"/>
              <a:buNone/>
            </a:pPr>
            <a:r>
              <a:rPr b="1" lang="fr-FR" sz="1200"/>
              <a:t>Réseau d’extinction automatique à eau (sprinklage)</a:t>
            </a:r>
            <a:endParaRPr sz="3400"/>
          </a:p>
          <a:p>
            <a:pPr indent="-342900" lvl="0" marL="342900" rtl="0" algn="l">
              <a:lnSpc>
                <a:spcPct val="90000"/>
              </a:lnSpc>
              <a:spcBef>
                <a:spcPts val="200"/>
              </a:spcBef>
              <a:spcAft>
                <a:spcPts val="0"/>
              </a:spcAft>
              <a:buClr>
                <a:schemeClr val="dk1"/>
              </a:buClr>
              <a:buSzPts val="1000"/>
              <a:buNone/>
            </a:pPr>
            <a:r>
              <a:rPr lang="fr-FR" sz="1200"/>
              <a:t>Sur demande de la commission de sécurité pour les locaux à hauts risques d’incendie.</a:t>
            </a:r>
            <a:endParaRPr sz="3400"/>
          </a:p>
          <a:p>
            <a:pPr indent="-342900" lvl="0" marL="342900" rtl="0" algn="l">
              <a:lnSpc>
                <a:spcPct val="90000"/>
              </a:lnSpc>
              <a:spcBef>
                <a:spcPts val="200"/>
              </a:spcBef>
              <a:spcAft>
                <a:spcPts val="0"/>
              </a:spcAft>
              <a:buClr>
                <a:schemeClr val="dk1"/>
              </a:buClr>
              <a:buSzPts val="1000"/>
              <a:buNone/>
            </a:pPr>
            <a:r>
              <a:rPr b="1" lang="fr-FR" sz="1200"/>
              <a:t>Déversoirs ou système d’extinction du type « déluge »</a:t>
            </a:r>
            <a:endParaRPr sz="3400"/>
          </a:p>
          <a:p>
            <a:pPr indent="-342900" lvl="0" marL="342900" rtl="0" algn="l">
              <a:lnSpc>
                <a:spcPct val="90000"/>
              </a:lnSpc>
              <a:spcBef>
                <a:spcPts val="200"/>
              </a:spcBef>
              <a:spcAft>
                <a:spcPts val="0"/>
              </a:spcAft>
              <a:buClr>
                <a:schemeClr val="dk1"/>
              </a:buClr>
              <a:buSzPts val="1000"/>
              <a:buNone/>
            </a:pPr>
            <a:r>
              <a:rPr lang="fr-FR" sz="1200"/>
              <a:t>Oligatoire pour les espaces scéniques isolables (CCH L69).</a:t>
            </a:r>
            <a:endParaRPr sz="3400"/>
          </a:p>
          <a:p>
            <a:pPr indent="-279400" lvl="0" marL="342900" rtl="0" algn="l">
              <a:lnSpc>
                <a:spcPct val="90000"/>
              </a:lnSpc>
              <a:spcBef>
                <a:spcPts val="200"/>
              </a:spcBef>
              <a:spcAft>
                <a:spcPts val="0"/>
              </a:spcAft>
              <a:buClr>
                <a:schemeClr val="dk1"/>
              </a:buClr>
              <a:buSzPts val="1000"/>
              <a:buNone/>
            </a:pPr>
            <a:r>
              <a:t/>
            </a:r>
            <a:endParaRPr sz="1200"/>
          </a:p>
        </p:txBody>
      </p:sp>
      <p:sp>
        <p:nvSpPr>
          <p:cNvPr id="579" name="Google Shape;579;p51"/>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83" name="Shape 583"/>
        <p:cNvGrpSpPr/>
        <p:nvPr/>
      </p:nvGrpSpPr>
      <p:grpSpPr>
        <a:xfrm>
          <a:off x="0" y="0"/>
          <a:ext cx="0" cy="0"/>
          <a:chOff x="0" y="0"/>
          <a:chExt cx="0" cy="0"/>
        </a:xfrm>
      </p:grpSpPr>
      <p:sp>
        <p:nvSpPr>
          <p:cNvPr id="584" name="Google Shape;584;p52"/>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5" name="Google Shape;585;p52"/>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6" name="Google Shape;586;p52"/>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400"/>
              <a:buFont typeface="Calibri"/>
              <a:buNone/>
            </a:pPr>
            <a:r>
              <a:rPr b="1" lang="fr-FR">
                <a:solidFill>
                  <a:srgbClr val="FFFFFF"/>
                </a:solidFill>
              </a:rPr>
              <a:t>Quelques petits rappels</a:t>
            </a:r>
            <a:endParaRPr>
              <a:solidFill>
                <a:srgbClr val="FFFFFF"/>
              </a:solidFill>
            </a:endParaRPr>
          </a:p>
        </p:txBody>
      </p:sp>
      <p:sp>
        <p:nvSpPr>
          <p:cNvPr id="587" name="Google Shape;587;p52"/>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88" name="Google Shape;588;p52"/>
          <p:cNvSpPr txBox="1"/>
          <p:nvPr>
            <p:ph idx="1" type="body"/>
          </p:nvPr>
        </p:nvSpPr>
        <p:spPr>
          <a:xfrm>
            <a:off x="3335475" y="0"/>
            <a:ext cx="5389800" cy="6455400"/>
          </a:xfrm>
          <a:prstGeom prst="rect">
            <a:avLst/>
          </a:prstGeom>
          <a:noFill/>
          <a:ln>
            <a:noFill/>
          </a:ln>
        </p:spPr>
        <p:txBody>
          <a:bodyPr anchorCtr="0" anchor="ctr"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800"/>
              <a:buNone/>
            </a:pPr>
            <a:r>
              <a:rPr b="1" lang="fr-FR" sz="1000"/>
              <a:t>Les cigarettes</a:t>
            </a:r>
            <a:endParaRPr sz="3400"/>
          </a:p>
          <a:p>
            <a:pPr indent="-342900" lvl="0" marL="342900" rtl="0" algn="l">
              <a:lnSpc>
                <a:spcPct val="90000"/>
              </a:lnSpc>
              <a:spcBef>
                <a:spcPts val="160"/>
              </a:spcBef>
              <a:spcAft>
                <a:spcPts val="0"/>
              </a:spcAft>
              <a:buClr>
                <a:schemeClr val="dk1"/>
              </a:buClr>
              <a:buSzPts val="800"/>
              <a:buNone/>
            </a:pPr>
            <a:r>
              <a:rPr lang="fr-FR" sz="1000"/>
              <a:t>Il est interdit de fumer dans les lieux publics (Décret n°2006-1386 du 15 novembre 2006).</a:t>
            </a:r>
            <a:br>
              <a:rPr lang="fr-FR" sz="1000"/>
            </a:br>
            <a:endParaRPr sz="1000"/>
          </a:p>
          <a:p>
            <a:pPr indent="-342900" lvl="0" marL="342900" rtl="0" algn="l">
              <a:lnSpc>
                <a:spcPct val="90000"/>
              </a:lnSpc>
              <a:spcBef>
                <a:spcPts val="160"/>
              </a:spcBef>
              <a:spcAft>
                <a:spcPts val="0"/>
              </a:spcAft>
              <a:buClr>
                <a:schemeClr val="dk1"/>
              </a:buClr>
              <a:buSzPts val="800"/>
              <a:buNone/>
            </a:pPr>
            <a:r>
              <a:rPr b="1" lang="fr-FR" sz="1000"/>
              <a:t>Feu sur scène intégré à une mise en scène</a:t>
            </a:r>
            <a:endParaRPr sz="3400"/>
          </a:p>
          <a:p>
            <a:pPr indent="-342900" lvl="0" marL="342900" rtl="0" algn="l">
              <a:lnSpc>
                <a:spcPct val="90000"/>
              </a:lnSpc>
              <a:spcBef>
                <a:spcPts val="160"/>
              </a:spcBef>
              <a:spcAft>
                <a:spcPts val="0"/>
              </a:spcAft>
              <a:buClr>
                <a:schemeClr val="dk1"/>
              </a:buClr>
              <a:buSzPts val="800"/>
              <a:buNone/>
            </a:pPr>
            <a:r>
              <a:rPr lang="fr-FR" sz="1000"/>
              <a:t>	Tout programme comprenant l’emploi d’artifices ou de flammes doit faire l’objet d’un examen spécial de la commission de sécurité compétente ; il ne peut être autorisé que si des mesures de sécurité appropriées aux risques sont prises (CCH L55).</a:t>
            </a:r>
            <a:br>
              <a:rPr lang="fr-FR" sz="1000"/>
            </a:br>
            <a:br>
              <a:rPr lang="fr-FR" sz="1000"/>
            </a:br>
            <a:r>
              <a:rPr lang="fr-FR" sz="1000"/>
              <a:t>Toute utilisation d’un feu sur scène ( bougie, feu ouvert…) devra être signalée afin de prévoir les mesures de sécurité adaptées : plan de prévention (permis feu), agent de sécurité incendie, matériau de construction du décor respectant les normes… Ces précisions doivent figurer sur la fiche technique du spectacle.</a:t>
            </a:r>
            <a:br>
              <a:rPr lang="fr-FR" sz="1000"/>
            </a:br>
            <a:br>
              <a:rPr lang="fr-FR" sz="1000"/>
            </a:br>
            <a:r>
              <a:rPr lang="fr-FR" sz="1000"/>
              <a:t>Seule l'utilisation de 50 bougies au plus ne nécessite pas l'examen de la commission de sécurité, mais les mesures de sécurité compensatoires à mettre en œuvre restent les mêmes.</a:t>
            </a:r>
            <a:br>
              <a:rPr lang="fr-FR" sz="1000"/>
            </a:br>
            <a:endParaRPr sz="1000"/>
          </a:p>
          <a:p>
            <a:pPr indent="-342900" lvl="0" marL="342900" rtl="0" algn="l">
              <a:lnSpc>
                <a:spcPct val="90000"/>
              </a:lnSpc>
              <a:spcBef>
                <a:spcPts val="160"/>
              </a:spcBef>
              <a:spcAft>
                <a:spcPts val="0"/>
              </a:spcAft>
              <a:buClr>
                <a:schemeClr val="dk1"/>
              </a:buClr>
              <a:buSzPts val="800"/>
              <a:buNone/>
            </a:pPr>
            <a:r>
              <a:rPr b="1" lang="fr-FR" sz="1000"/>
              <a:t>Les artifices</a:t>
            </a:r>
            <a:endParaRPr sz="3400"/>
          </a:p>
          <a:p>
            <a:pPr indent="-342900" lvl="0" marL="342900" rtl="0" algn="l">
              <a:lnSpc>
                <a:spcPct val="90000"/>
              </a:lnSpc>
              <a:spcBef>
                <a:spcPts val="160"/>
              </a:spcBef>
              <a:spcAft>
                <a:spcPts val="0"/>
              </a:spcAft>
              <a:buClr>
                <a:schemeClr val="dk1"/>
              </a:buClr>
              <a:buSzPts val="800"/>
              <a:buNone/>
            </a:pPr>
            <a:r>
              <a:rPr lang="fr-FR" sz="1000"/>
              <a:t>Tout effet pyrotechnique doit faire l’objet d’un examen spécial de la part de la commission de sécurité. En extérieur, au-delà de 35 kg d’explosifs ou en cas de présence de pyrotechnie classée K4, un dossier de déclaration devra être déposé à la préfecture.</a:t>
            </a:r>
            <a:br>
              <a:rPr lang="fr-FR" sz="1000"/>
            </a:br>
            <a:br>
              <a:rPr lang="fr-FR" sz="1000"/>
            </a:br>
            <a:r>
              <a:rPr lang="fr-FR" sz="1000"/>
              <a:t>Le personnel doit être habilité K4 (stage de formation et examen préfectoral), ce qui lui permettra de prendre toutes les mesures nécessaires à l’aménagement du pas de tir et des zones interdites au public (mise en place de barrières métalliques anti-foule).</a:t>
            </a:r>
            <a:br>
              <a:rPr lang="fr-FR" sz="1000"/>
            </a:br>
            <a:br>
              <a:rPr lang="fr-FR" sz="1000"/>
            </a:br>
            <a:r>
              <a:rPr lang="fr-FR" sz="1000"/>
              <a:t>Il ne faut jamais mettre un responsable de salle ou un responsable technique devant le fait accompli. Artifices ou feux sur scène, il serait en droit, dans ce cas, de vous les interdire. Et il y aurait là une cause de dénonciation du contrat.</a:t>
            </a:r>
            <a:br>
              <a:rPr lang="fr-FR" sz="1000"/>
            </a:br>
            <a:endParaRPr sz="1000"/>
          </a:p>
          <a:p>
            <a:pPr indent="-342900" lvl="0" marL="342900" rtl="0" algn="l">
              <a:lnSpc>
                <a:spcPct val="90000"/>
              </a:lnSpc>
              <a:spcBef>
                <a:spcPts val="160"/>
              </a:spcBef>
              <a:spcAft>
                <a:spcPts val="0"/>
              </a:spcAft>
              <a:buClr>
                <a:schemeClr val="dk1"/>
              </a:buClr>
              <a:buSzPts val="800"/>
              <a:buNone/>
            </a:pPr>
            <a:r>
              <a:rPr b="1" lang="fr-FR" sz="1000"/>
              <a:t>Les aménagement scéniques</a:t>
            </a:r>
            <a:endParaRPr sz="3400"/>
          </a:p>
          <a:p>
            <a:pPr indent="-342900" lvl="0" marL="342900" rtl="0" algn="l">
              <a:lnSpc>
                <a:spcPct val="90000"/>
              </a:lnSpc>
              <a:spcBef>
                <a:spcPts val="160"/>
              </a:spcBef>
              <a:spcAft>
                <a:spcPts val="0"/>
              </a:spcAft>
              <a:buClr>
                <a:schemeClr val="dk1"/>
              </a:buClr>
              <a:buSzPts val="800"/>
              <a:buNone/>
            </a:pPr>
            <a:r>
              <a:rPr lang="fr-FR" sz="1000"/>
              <a:t>L’espace scénique, quel qu’en soit le type, ne doit abriter que les décors du spectacle en cours. Un dépôt de service peut être aménagé à proximité (CCH L50). Les loges des comédiens et les foyers ne peuvent en aucun cas donner directement sur l’espace scénique (CCH L51).</a:t>
            </a:r>
            <a:br>
              <a:rPr lang="fr-FR" sz="1000"/>
            </a:br>
            <a:endParaRPr sz="1000"/>
          </a:p>
          <a:p>
            <a:pPr indent="-342900" lvl="0" marL="342900" rtl="0" algn="l">
              <a:lnSpc>
                <a:spcPct val="90000"/>
              </a:lnSpc>
              <a:spcBef>
                <a:spcPts val="160"/>
              </a:spcBef>
              <a:spcAft>
                <a:spcPts val="0"/>
              </a:spcAft>
              <a:buClr>
                <a:schemeClr val="dk1"/>
              </a:buClr>
              <a:buSzPts val="800"/>
              <a:buNone/>
            </a:pPr>
            <a:r>
              <a:rPr b="1" lang="fr-FR" sz="1000"/>
              <a:t>L’accès pompiers (CCH CO1 à 5, CTS5 )</a:t>
            </a:r>
            <a:endParaRPr sz="3400"/>
          </a:p>
          <a:p>
            <a:pPr indent="-342900" lvl="0" marL="342900" rtl="0" algn="l">
              <a:lnSpc>
                <a:spcPct val="90000"/>
              </a:lnSpc>
              <a:spcBef>
                <a:spcPts val="160"/>
              </a:spcBef>
              <a:spcAft>
                <a:spcPts val="0"/>
              </a:spcAft>
              <a:buClr>
                <a:schemeClr val="dk1"/>
              </a:buClr>
              <a:buSzPts val="800"/>
              <a:buNone/>
            </a:pPr>
            <a:r>
              <a:rPr lang="fr-FR" sz="1000"/>
              <a:t>L’accès pompiers est indispensable. Pour un lieu aménagé temporairement, cet espace doit être préservé par une interdiction de stationner à tout autre véhicule. Le centre de secours doit être informé de son emplacement. Celui-ci pourra être déterminé en concertation avec le chef de corps.</a:t>
            </a:r>
            <a:endParaRPr sz="3400"/>
          </a:p>
          <a:p>
            <a:pPr indent="-292100" lvl="0" marL="342900" rtl="0" algn="l">
              <a:lnSpc>
                <a:spcPct val="90000"/>
              </a:lnSpc>
              <a:spcBef>
                <a:spcPts val="160"/>
              </a:spcBef>
              <a:spcAft>
                <a:spcPts val="0"/>
              </a:spcAft>
              <a:buClr>
                <a:schemeClr val="dk1"/>
              </a:buClr>
              <a:buSzPts val="800"/>
              <a:buNone/>
            </a:pPr>
            <a:r>
              <a:t/>
            </a:r>
            <a:endParaRPr sz="800"/>
          </a:p>
        </p:txBody>
      </p:sp>
      <p:sp>
        <p:nvSpPr>
          <p:cNvPr id="589" name="Google Shape;589;p52"/>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3" name="Shape 593"/>
        <p:cNvGrpSpPr/>
        <p:nvPr/>
      </p:nvGrpSpPr>
      <p:grpSpPr>
        <a:xfrm>
          <a:off x="0" y="0"/>
          <a:ext cx="0" cy="0"/>
          <a:chOff x="0" y="0"/>
          <a:chExt cx="0" cy="0"/>
        </a:xfrm>
      </p:grpSpPr>
      <p:sp>
        <p:nvSpPr>
          <p:cNvPr id="594" name="Google Shape;594;p53"/>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95" name="Google Shape;595;p53"/>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96" name="Google Shape;596;p53"/>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400"/>
              <a:buFont typeface="Calibri"/>
              <a:buNone/>
            </a:pPr>
            <a:r>
              <a:rPr b="1" lang="fr-FR">
                <a:solidFill>
                  <a:srgbClr val="FFFFFF"/>
                </a:solidFill>
              </a:rPr>
              <a:t>Alerte donnée en direction des pompiers</a:t>
            </a:r>
            <a:endParaRPr>
              <a:solidFill>
                <a:srgbClr val="FFFFFF"/>
              </a:solidFill>
            </a:endParaRPr>
          </a:p>
        </p:txBody>
      </p:sp>
      <p:sp>
        <p:nvSpPr>
          <p:cNvPr id="597" name="Google Shape;597;p53"/>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98" name="Google Shape;598;p53"/>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300"/>
              <a:buNone/>
            </a:pPr>
            <a:r>
              <a:rPr b="1" lang="fr-FR" sz="1300"/>
              <a:t>(CCH L17, CTS29, PA14)</a:t>
            </a:r>
            <a:endParaRPr sz="1300"/>
          </a:p>
          <a:p>
            <a:pPr indent="-342900" lvl="0" marL="342900" rtl="0" algn="l">
              <a:lnSpc>
                <a:spcPct val="90000"/>
              </a:lnSpc>
              <a:spcBef>
                <a:spcPts val="260"/>
              </a:spcBef>
              <a:spcAft>
                <a:spcPts val="0"/>
              </a:spcAft>
              <a:buClr>
                <a:schemeClr val="dk1"/>
              </a:buClr>
              <a:buSzPts val="1300"/>
              <a:buNone/>
            </a:pPr>
            <a:r>
              <a:rPr lang="fr-FR" sz="1300"/>
              <a:t>Dans le cas d’un ERP, l’alerte des pompiers se fait par téléphone urbain.</a:t>
            </a:r>
            <a:endParaRPr/>
          </a:p>
          <a:p>
            <a:pPr indent="-342900" lvl="0" marL="342900" rtl="0" algn="l">
              <a:lnSpc>
                <a:spcPct val="90000"/>
              </a:lnSpc>
              <a:spcBef>
                <a:spcPts val="260"/>
              </a:spcBef>
              <a:spcAft>
                <a:spcPts val="0"/>
              </a:spcAft>
              <a:buClr>
                <a:schemeClr val="dk1"/>
              </a:buClr>
              <a:buSzPts val="1300"/>
              <a:buNone/>
            </a:pPr>
            <a:r>
              <a:t/>
            </a:r>
            <a:endParaRPr sz="1300"/>
          </a:p>
          <a:p>
            <a:pPr indent="-342900" lvl="0" marL="342900" rtl="0" algn="l">
              <a:lnSpc>
                <a:spcPct val="90000"/>
              </a:lnSpc>
              <a:spcBef>
                <a:spcPts val="260"/>
              </a:spcBef>
              <a:spcAft>
                <a:spcPts val="0"/>
              </a:spcAft>
              <a:buClr>
                <a:schemeClr val="dk1"/>
              </a:buClr>
              <a:buSzPts val="1300"/>
              <a:buNone/>
            </a:pPr>
            <a:r>
              <a:rPr lang="fr-FR" sz="1300"/>
              <a:t>L’alerte doit être donnée immédiatement, dès le départ du feu. Il est toujours préférable que les pompiers se déplacent pour une petite intervention avec des moyens techniques adaptés, plutôt que d’être face à un sinistre qui a eu le temps de se développer, ce qui nécessitera des moyens plus importants.</a:t>
            </a:r>
            <a:br>
              <a:rPr lang="fr-FR" sz="1300"/>
            </a:br>
            <a:br>
              <a:rPr lang="fr-FR" sz="1300"/>
            </a:br>
            <a:r>
              <a:rPr lang="fr-FR" sz="1300"/>
              <a:t>Savoir réagir rapidement, ne pas être dépassé par la situation, savoir alerter les pompiers correctement, organiser l’évacuation du public : telles sont les priorités de l’organisateur de spectacles, sérieux et responsable.</a:t>
            </a:r>
            <a:br>
              <a:rPr lang="fr-FR" sz="1300"/>
            </a:br>
            <a:br>
              <a:rPr lang="fr-FR" sz="1300"/>
            </a:br>
            <a:r>
              <a:rPr lang="fr-FR" sz="1300"/>
              <a:t>La loi oblige tout responsable d’ERP à former annuellement son personnel en vue de faire face à ce type de situation.</a:t>
            </a:r>
            <a:endParaRPr/>
          </a:p>
          <a:p>
            <a:pPr indent="-342900" lvl="0" marL="342900" rtl="0" algn="l">
              <a:lnSpc>
                <a:spcPct val="90000"/>
              </a:lnSpc>
              <a:spcBef>
                <a:spcPts val="260"/>
              </a:spcBef>
              <a:spcAft>
                <a:spcPts val="0"/>
              </a:spcAft>
              <a:buClr>
                <a:schemeClr val="dk1"/>
              </a:buClr>
              <a:buSzPts val="1300"/>
              <a:buNone/>
            </a:pPr>
            <a:r>
              <a:rPr lang="fr-FR" sz="1300"/>
              <a:t> </a:t>
            </a:r>
            <a:endParaRPr/>
          </a:p>
          <a:p>
            <a:pPr indent="-342900" lvl="0" marL="342900" rtl="0" algn="l">
              <a:lnSpc>
                <a:spcPct val="90000"/>
              </a:lnSpc>
              <a:spcBef>
                <a:spcPts val="260"/>
              </a:spcBef>
              <a:spcAft>
                <a:spcPts val="0"/>
              </a:spcAft>
              <a:buClr>
                <a:schemeClr val="dk1"/>
              </a:buClr>
              <a:buSzPts val="1300"/>
              <a:buNone/>
            </a:pPr>
            <a:r>
              <a:rPr lang="fr-FR" sz="1300"/>
              <a:t> </a:t>
            </a:r>
            <a:endParaRPr/>
          </a:p>
          <a:p>
            <a:pPr indent="-342900" lvl="0" marL="342900" rtl="0" algn="l">
              <a:lnSpc>
                <a:spcPct val="90000"/>
              </a:lnSpc>
              <a:spcBef>
                <a:spcPts val="260"/>
              </a:spcBef>
              <a:spcAft>
                <a:spcPts val="0"/>
              </a:spcAft>
              <a:buClr>
                <a:schemeClr val="dk1"/>
              </a:buClr>
              <a:buSzPts val="1300"/>
              <a:buNone/>
            </a:pPr>
            <a:r>
              <a:rPr lang="fr-FR" sz="1300"/>
              <a:t>Ne pas utiliser de poste téléphonique déporté sans fil : en cas de coupure de courant, il ne serait plus alimenté.</a:t>
            </a:r>
            <a:br>
              <a:rPr lang="fr-FR" sz="1300"/>
            </a:br>
            <a:br>
              <a:rPr lang="fr-FR" sz="1300"/>
            </a:br>
            <a:r>
              <a:rPr lang="fr-FR" sz="1300"/>
              <a:t>De même, ne pas compter sur le téléphone portable : vous pouvez être à la merci d’une défaillance de batterie ou vous trouver en limite de zone. </a:t>
            </a:r>
            <a:endParaRPr/>
          </a:p>
          <a:p>
            <a:pPr indent="-342900" lvl="0" marL="342900" rtl="0" algn="l">
              <a:lnSpc>
                <a:spcPct val="90000"/>
              </a:lnSpc>
              <a:spcBef>
                <a:spcPts val="260"/>
              </a:spcBef>
              <a:spcAft>
                <a:spcPts val="0"/>
              </a:spcAft>
              <a:buClr>
                <a:schemeClr val="dk1"/>
              </a:buClr>
              <a:buSzPts val="1300"/>
              <a:buNone/>
            </a:pPr>
            <a:r>
              <a:t/>
            </a:r>
            <a:endParaRPr sz="1300"/>
          </a:p>
        </p:txBody>
      </p:sp>
      <p:sp>
        <p:nvSpPr>
          <p:cNvPr id="599" name="Google Shape;599;p53"/>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603" name="Shape 603"/>
        <p:cNvGrpSpPr/>
        <p:nvPr/>
      </p:nvGrpSpPr>
      <p:grpSpPr>
        <a:xfrm>
          <a:off x="0" y="0"/>
          <a:ext cx="0" cy="0"/>
          <a:chOff x="0" y="0"/>
          <a:chExt cx="0" cy="0"/>
        </a:xfrm>
      </p:grpSpPr>
      <p:sp>
        <p:nvSpPr>
          <p:cNvPr id="604" name="Google Shape;604;p54"/>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05" name="Google Shape;605;p54"/>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06" name="Google Shape;606;p54"/>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400"/>
              <a:buFont typeface="Calibri"/>
              <a:buNone/>
            </a:pPr>
            <a:r>
              <a:rPr b="1" lang="fr-FR">
                <a:solidFill>
                  <a:srgbClr val="FFFFFF"/>
                </a:solidFill>
              </a:rPr>
              <a:t>Les agents et équipes de sécurité</a:t>
            </a:r>
            <a:endParaRPr>
              <a:solidFill>
                <a:srgbClr val="FFFFFF"/>
              </a:solidFill>
            </a:endParaRPr>
          </a:p>
        </p:txBody>
      </p:sp>
      <p:sp>
        <p:nvSpPr>
          <p:cNvPr id="607" name="Google Shape;607;p54"/>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608" name="Google Shape;608;p54"/>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600"/>
              <a:buNone/>
            </a:pPr>
            <a:r>
              <a:rPr lang="fr-FR" sz="1300"/>
              <a:t>Selon le type et la catégorie de l’ERP, le service de sécurité incendie est assuré (CCH MS45, 46, 48 et 49) :</a:t>
            </a:r>
            <a:endParaRPr sz="3900"/>
          </a:p>
          <a:p>
            <a:pPr indent="-342900" lvl="0" marL="342900" rtl="0" algn="l">
              <a:lnSpc>
                <a:spcPct val="90000"/>
              </a:lnSpc>
              <a:spcBef>
                <a:spcPts val="120"/>
              </a:spcBef>
              <a:spcAft>
                <a:spcPts val="0"/>
              </a:spcAft>
              <a:buClr>
                <a:schemeClr val="dk1"/>
              </a:buClr>
              <a:buSzPts val="600"/>
              <a:buNone/>
            </a:pPr>
            <a:r>
              <a:t/>
            </a:r>
            <a:endParaRPr sz="1300"/>
          </a:p>
          <a:p>
            <a:pPr indent="-342900" lvl="0" marL="342900" rtl="0" algn="l">
              <a:lnSpc>
                <a:spcPct val="90000"/>
              </a:lnSpc>
              <a:spcBef>
                <a:spcPts val="120"/>
              </a:spcBef>
              <a:spcAft>
                <a:spcPts val="0"/>
              </a:spcAft>
              <a:buClr>
                <a:schemeClr val="dk1"/>
              </a:buClr>
              <a:buSzPts val="600"/>
              <a:buNone/>
            </a:pPr>
            <a:r>
              <a:rPr lang="fr-FR" sz="1300"/>
              <a:t>soit par des personnes désignées par le chef d'établissement et entraînées à la manœuvre des moyens de secours contre l'incendie et à l'évacuation du public,</a:t>
            </a:r>
            <a:endParaRPr sz="3900"/>
          </a:p>
          <a:p>
            <a:pPr indent="-342900" lvl="0" marL="342900" rtl="0" algn="l">
              <a:lnSpc>
                <a:spcPct val="90000"/>
              </a:lnSpc>
              <a:spcBef>
                <a:spcPts val="120"/>
              </a:spcBef>
              <a:spcAft>
                <a:spcPts val="0"/>
              </a:spcAft>
              <a:buClr>
                <a:schemeClr val="dk1"/>
              </a:buClr>
              <a:buSzPts val="600"/>
              <a:buNone/>
            </a:pPr>
            <a:r>
              <a:t/>
            </a:r>
            <a:endParaRPr sz="1300"/>
          </a:p>
          <a:p>
            <a:pPr indent="-342900" lvl="0" marL="342900" rtl="0" algn="l">
              <a:lnSpc>
                <a:spcPct val="90000"/>
              </a:lnSpc>
              <a:spcBef>
                <a:spcPts val="120"/>
              </a:spcBef>
              <a:spcAft>
                <a:spcPts val="0"/>
              </a:spcAft>
              <a:buClr>
                <a:schemeClr val="dk1"/>
              </a:buClr>
              <a:buSzPts val="600"/>
              <a:buNone/>
            </a:pPr>
            <a:r>
              <a:rPr lang="fr-FR" sz="1300"/>
              <a:t>soit par des pompiers,</a:t>
            </a:r>
            <a:endParaRPr sz="3900"/>
          </a:p>
          <a:p>
            <a:pPr indent="-342900" lvl="0" marL="342900" rtl="0" algn="l">
              <a:lnSpc>
                <a:spcPct val="90000"/>
              </a:lnSpc>
              <a:spcBef>
                <a:spcPts val="120"/>
              </a:spcBef>
              <a:spcAft>
                <a:spcPts val="0"/>
              </a:spcAft>
              <a:buClr>
                <a:schemeClr val="dk1"/>
              </a:buClr>
              <a:buSzPts val="600"/>
              <a:buNone/>
            </a:pPr>
            <a:r>
              <a:t/>
            </a:r>
            <a:endParaRPr sz="1300"/>
          </a:p>
          <a:p>
            <a:pPr indent="-342900" lvl="0" marL="342900" rtl="0" algn="l">
              <a:lnSpc>
                <a:spcPct val="90000"/>
              </a:lnSpc>
              <a:spcBef>
                <a:spcPts val="120"/>
              </a:spcBef>
              <a:spcAft>
                <a:spcPts val="0"/>
              </a:spcAft>
              <a:buClr>
                <a:schemeClr val="dk1"/>
              </a:buClr>
              <a:buSzPts val="600"/>
              <a:buNone/>
            </a:pPr>
            <a:r>
              <a:rPr lang="fr-FR" sz="1300"/>
              <a:t>soit par des agents de sécurité incendie, titulaires d’une qualification professionnelle : </a:t>
            </a:r>
            <a:r>
              <a:rPr b="1" lang="fr-FR" sz="1300"/>
              <a:t>SSIAP - Service de Sécurité Incendie et d'Assistance à Personnes</a:t>
            </a:r>
            <a:r>
              <a:rPr lang="fr-FR" sz="1300"/>
              <a:t> :</a:t>
            </a:r>
            <a:endParaRPr sz="3900"/>
          </a:p>
          <a:p>
            <a:pPr indent="-285750" lvl="1" marL="742950" rtl="0" algn="l">
              <a:lnSpc>
                <a:spcPct val="90000"/>
              </a:lnSpc>
              <a:spcBef>
                <a:spcPts val="120"/>
              </a:spcBef>
              <a:spcAft>
                <a:spcPts val="0"/>
              </a:spcAft>
              <a:buClr>
                <a:schemeClr val="dk1"/>
              </a:buClr>
              <a:buSzPts val="600"/>
              <a:buNone/>
            </a:pPr>
            <a:r>
              <a:rPr b="1" lang="fr-FR" sz="1300"/>
              <a:t>SSIAP1 :</a:t>
            </a:r>
            <a:r>
              <a:rPr lang="fr-FR" sz="1300"/>
              <a:t> Agent de sécurité incendie, </a:t>
            </a:r>
            <a:endParaRPr sz="3500"/>
          </a:p>
          <a:p>
            <a:pPr indent="-285750" lvl="1" marL="742950" rtl="0" algn="l">
              <a:lnSpc>
                <a:spcPct val="90000"/>
              </a:lnSpc>
              <a:spcBef>
                <a:spcPts val="120"/>
              </a:spcBef>
              <a:spcAft>
                <a:spcPts val="0"/>
              </a:spcAft>
              <a:buClr>
                <a:schemeClr val="dk1"/>
              </a:buClr>
              <a:buSzPts val="600"/>
              <a:buNone/>
            </a:pPr>
            <a:r>
              <a:rPr b="1" lang="fr-FR" sz="1300"/>
              <a:t>SSIAP2 :</a:t>
            </a:r>
            <a:r>
              <a:rPr lang="fr-FR" sz="1300"/>
              <a:t> Chef d'équipe de sécurité incendie, </a:t>
            </a:r>
            <a:endParaRPr sz="3500"/>
          </a:p>
          <a:p>
            <a:pPr indent="-285750" lvl="1" marL="742950" rtl="0" algn="l">
              <a:lnSpc>
                <a:spcPct val="90000"/>
              </a:lnSpc>
              <a:spcBef>
                <a:spcPts val="120"/>
              </a:spcBef>
              <a:spcAft>
                <a:spcPts val="0"/>
              </a:spcAft>
              <a:buClr>
                <a:schemeClr val="dk1"/>
              </a:buClr>
              <a:buSzPts val="600"/>
              <a:buNone/>
            </a:pPr>
            <a:r>
              <a:rPr b="1" lang="fr-FR" sz="1300"/>
              <a:t>SSIAP3 :</a:t>
            </a:r>
            <a:r>
              <a:rPr lang="fr-FR" sz="1300"/>
              <a:t> Chef de service de sécurité incendie.</a:t>
            </a:r>
            <a:endParaRPr sz="3500"/>
          </a:p>
          <a:p>
            <a:pPr indent="-342900" lvl="0" marL="342900" rtl="0" algn="l">
              <a:lnSpc>
                <a:spcPct val="90000"/>
              </a:lnSpc>
              <a:spcBef>
                <a:spcPts val="120"/>
              </a:spcBef>
              <a:spcAft>
                <a:spcPts val="0"/>
              </a:spcAft>
              <a:buClr>
                <a:schemeClr val="dk1"/>
              </a:buClr>
              <a:buSzPts val="600"/>
              <a:buNone/>
            </a:pPr>
            <a:r>
              <a:t/>
            </a:r>
            <a:endParaRPr b="1" sz="1300"/>
          </a:p>
          <a:p>
            <a:pPr indent="-342900" lvl="0" marL="342900" rtl="0" algn="l">
              <a:lnSpc>
                <a:spcPct val="90000"/>
              </a:lnSpc>
              <a:spcBef>
                <a:spcPts val="120"/>
              </a:spcBef>
              <a:spcAft>
                <a:spcPts val="0"/>
              </a:spcAft>
              <a:buClr>
                <a:schemeClr val="dk1"/>
              </a:buClr>
              <a:buSzPts val="600"/>
              <a:buNone/>
            </a:pPr>
            <a:r>
              <a:rPr b="1" lang="fr-FR" sz="1300"/>
              <a:t>Les ERP de type L (CCH L14)</a:t>
            </a:r>
            <a:endParaRPr sz="3900"/>
          </a:p>
          <a:p>
            <a:pPr indent="-342900" lvl="0" marL="342900" rtl="0" algn="l">
              <a:lnSpc>
                <a:spcPct val="90000"/>
              </a:lnSpc>
              <a:spcBef>
                <a:spcPts val="120"/>
              </a:spcBef>
              <a:spcAft>
                <a:spcPts val="0"/>
              </a:spcAft>
              <a:buClr>
                <a:schemeClr val="dk1"/>
              </a:buClr>
              <a:buSzPts val="600"/>
              <a:buNone/>
            </a:pPr>
            <a:r>
              <a:t/>
            </a:r>
            <a:endParaRPr b="1" sz="1300"/>
          </a:p>
          <a:p>
            <a:pPr indent="-342900" lvl="0" marL="342900" rtl="0" algn="l">
              <a:lnSpc>
                <a:spcPct val="90000"/>
              </a:lnSpc>
              <a:spcBef>
                <a:spcPts val="120"/>
              </a:spcBef>
              <a:spcAft>
                <a:spcPts val="0"/>
              </a:spcAft>
              <a:buClr>
                <a:schemeClr val="dk1"/>
              </a:buClr>
              <a:buSzPts val="600"/>
              <a:buNone/>
            </a:pPr>
            <a:r>
              <a:rPr lang="fr-FR" sz="1300"/>
              <a:t>La règlementation impose, en fonction notamment de la catégorie (de la 1e à la 5e) et du type de scène de l'établissement (intégrée - adossée - isolable), la présence d'un service de sécurité incendie complété d'un service de représentation. </a:t>
            </a:r>
            <a:endParaRPr sz="3900"/>
          </a:p>
          <a:p>
            <a:pPr indent="-342900" lvl="0" marL="342900" rtl="0" algn="l">
              <a:lnSpc>
                <a:spcPct val="90000"/>
              </a:lnSpc>
              <a:spcBef>
                <a:spcPts val="120"/>
              </a:spcBef>
              <a:spcAft>
                <a:spcPts val="0"/>
              </a:spcAft>
              <a:buClr>
                <a:schemeClr val="dk1"/>
              </a:buClr>
              <a:buSzPts val="600"/>
              <a:buNone/>
            </a:pPr>
            <a:r>
              <a:rPr lang="fr-FR" sz="1300"/>
              <a:t>Le service de sécurité incendie est chargé de l'organisation générale de la sécurité de l'établissement.</a:t>
            </a:r>
            <a:br>
              <a:rPr lang="fr-FR" sz="1300"/>
            </a:br>
            <a:br>
              <a:rPr lang="fr-FR" sz="1300"/>
            </a:br>
            <a:r>
              <a:rPr lang="fr-FR" sz="1300"/>
              <a:t>Le service de représentation vient en complément du service de sécurité incendie pendant la durée des représentations. Le service de représentation est chargé de la surveillance de la salle, de la scène et des cheminements d'évacuation.</a:t>
            </a:r>
            <a:endParaRPr sz="3900"/>
          </a:p>
        </p:txBody>
      </p:sp>
      <p:sp>
        <p:nvSpPr>
          <p:cNvPr id="609" name="Google Shape;609;p54"/>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37" name="Shape 137"/>
        <p:cNvGrpSpPr/>
        <p:nvPr/>
      </p:nvGrpSpPr>
      <p:grpSpPr>
        <a:xfrm>
          <a:off x="0" y="0"/>
          <a:ext cx="0" cy="0"/>
          <a:chOff x="0" y="0"/>
          <a:chExt cx="0" cy="0"/>
        </a:xfrm>
      </p:grpSpPr>
      <p:sp>
        <p:nvSpPr>
          <p:cNvPr id="138" name="Google Shape;138;p6"/>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9" name="Google Shape;139;p6"/>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0" name="Google Shape;140;p6"/>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2400"/>
              <a:buFont typeface="Calibri"/>
              <a:buNone/>
            </a:pPr>
            <a:r>
              <a:rPr b="1" lang="fr-FR" sz="2400">
                <a:solidFill>
                  <a:srgbClr val="FFFFFF"/>
                </a:solidFill>
              </a:rPr>
              <a:t>Les types d'établissements</a:t>
            </a:r>
            <a:br>
              <a:rPr b="1" lang="fr-FR" sz="2400">
                <a:solidFill>
                  <a:srgbClr val="FFFFFF"/>
                </a:solidFill>
              </a:rPr>
            </a:br>
            <a:endParaRPr sz="2400">
              <a:solidFill>
                <a:srgbClr val="FFFFFF"/>
              </a:solidFill>
            </a:endParaRPr>
          </a:p>
        </p:txBody>
      </p:sp>
      <p:sp>
        <p:nvSpPr>
          <p:cNvPr id="141" name="Google Shape;141;p6"/>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2" name="Google Shape;142;p6"/>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500"/>
              <a:buNone/>
            </a:pPr>
            <a:r>
              <a:rPr b="1" lang="fr-FR" sz="1500"/>
              <a:t>Les établissements installés dans un bâtiment</a:t>
            </a:r>
            <a:endParaRPr/>
          </a:p>
          <a:p>
            <a:pPr indent="-342900" lvl="0" marL="342900" rtl="0" algn="l">
              <a:lnSpc>
                <a:spcPct val="90000"/>
              </a:lnSpc>
              <a:spcBef>
                <a:spcPts val="300"/>
              </a:spcBef>
              <a:spcAft>
                <a:spcPts val="0"/>
              </a:spcAft>
              <a:buClr>
                <a:schemeClr val="dk1"/>
              </a:buClr>
              <a:buSzPts val="1500"/>
              <a:buNone/>
            </a:pPr>
            <a:r>
              <a:t/>
            </a:r>
            <a:endParaRPr b="1" sz="1500"/>
          </a:p>
          <a:p>
            <a:pPr indent="-342900" lvl="0" marL="342900" rtl="0" algn="l">
              <a:lnSpc>
                <a:spcPct val="90000"/>
              </a:lnSpc>
              <a:spcBef>
                <a:spcPts val="300"/>
              </a:spcBef>
              <a:spcAft>
                <a:spcPts val="0"/>
              </a:spcAft>
              <a:buClr>
                <a:schemeClr val="dk1"/>
              </a:buClr>
              <a:buSzPts val="1500"/>
              <a:buNone/>
            </a:pPr>
            <a:r>
              <a:rPr b="1" lang="fr-FR" sz="1500"/>
              <a:t>	L :</a:t>
            </a:r>
            <a:r>
              <a:rPr lang="fr-FR" sz="1500"/>
              <a:t> 	Salles d'audition, de conférences, de réunions, de spectacles ou à usages multiples</a:t>
            </a:r>
            <a:endParaRPr/>
          </a:p>
          <a:p>
            <a:pPr indent="-342900" lvl="0" marL="342900" rtl="0" algn="l">
              <a:lnSpc>
                <a:spcPct val="90000"/>
              </a:lnSpc>
              <a:spcBef>
                <a:spcPts val="300"/>
              </a:spcBef>
              <a:spcAft>
                <a:spcPts val="0"/>
              </a:spcAft>
              <a:buClr>
                <a:schemeClr val="dk1"/>
              </a:buClr>
              <a:buSzPts val="1500"/>
              <a:buNone/>
            </a:pPr>
            <a:r>
              <a:rPr b="1" lang="fr-FR" sz="1500"/>
              <a:t>	N :</a:t>
            </a:r>
            <a:r>
              <a:rPr lang="fr-FR" sz="1500"/>
              <a:t> 	Restaurants, cafés, bars, brasseries</a:t>
            </a:r>
            <a:endParaRPr/>
          </a:p>
          <a:p>
            <a:pPr indent="-342900" lvl="0" marL="342900" rtl="0" algn="l">
              <a:lnSpc>
                <a:spcPct val="90000"/>
              </a:lnSpc>
              <a:spcBef>
                <a:spcPts val="300"/>
              </a:spcBef>
              <a:spcAft>
                <a:spcPts val="0"/>
              </a:spcAft>
              <a:buClr>
                <a:schemeClr val="dk1"/>
              </a:buClr>
              <a:buSzPts val="1500"/>
              <a:buNone/>
            </a:pPr>
            <a:r>
              <a:rPr b="1" lang="fr-FR" sz="1500"/>
              <a:t>	S :	</a:t>
            </a:r>
            <a:r>
              <a:rPr lang="fr-FR" sz="1500"/>
              <a:t>Les bibliothèques, centres de documentation</a:t>
            </a:r>
            <a:endParaRPr/>
          </a:p>
          <a:p>
            <a:pPr indent="-342900" lvl="0" marL="342900" rtl="0" algn="l">
              <a:lnSpc>
                <a:spcPct val="90000"/>
              </a:lnSpc>
              <a:spcBef>
                <a:spcPts val="300"/>
              </a:spcBef>
              <a:spcAft>
                <a:spcPts val="0"/>
              </a:spcAft>
              <a:buClr>
                <a:schemeClr val="dk1"/>
              </a:buClr>
              <a:buSzPts val="1500"/>
              <a:buNone/>
            </a:pPr>
            <a:r>
              <a:rPr b="1" lang="fr-FR" sz="1500"/>
              <a:t>	Y :</a:t>
            </a:r>
            <a:r>
              <a:rPr lang="fr-FR" sz="1500"/>
              <a:t> 	Musées, salles destinées à recevoir des expositions à vocation culturelle</a:t>
            </a:r>
            <a:endParaRPr/>
          </a:p>
          <a:p>
            <a:pPr indent="-342900" lvl="0" marL="342900" rtl="0" algn="l">
              <a:lnSpc>
                <a:spcPct val="90000"/>
              </a:lnSpc>
              <a:spcBef>
                <a:spcPts val="300"/>
              </a:spcBef>
              <a:spcAft>
                <a:spcPts val="0"/>
              </a:spcAft>
              <a:buClr>
                <a:schemeClr val="dk1"/>
              </a:buClr>
              <a:buSzPts val="1500"/>
              <a:buNone/>
            </a:pPr>
            <a:r>
              <a:rPr b="1" lang="fr-FR" sz="1500"/>
              <a:t>	P :</a:t>
            </a:r>
            <a:r>
              <a:rPr lang="fr-FR" sz="1500"/>
              <a:t> 	Salles de danse, salles de jeux</a:t>
            </a:r>
            <a:endParaRPr/>
          </a:p>
          <a:p>
            <a:pPr indent="-342900" lvl="0" marL="342900" rtl="0" algn="l">
              <a:lnSpc>
                <a:spcPct val="90000"/>
              </a:lnSpc>
              <a:spcBef>
                <a:spcPts val="300"/>
              </a:spcBef>
              <a:spcAft>
                <a:spcPts val="0"/>
              </a:spcAft>
              <a:buClr>
                <a:schemeClr val="dk1"/>
              </a:buClr>
              <a:buSzPts val="1500"/>
              <a:buNone/>
            </a:pPr>
            <a:r>
              <a:rPr b="1" lang="fr-FR" sz="1500"/>
              <a:t>	R :</a:t>
            </a:r>
            <a:r>
              <a:rPr lang="fr-FR" sz="1500"/>
              <a:t> 	Etablissements d’enseignement et colonies de vacances</a:t>
            </a:r>
            <a:endParaRPr/>
          </a:p>
          <a:p>
            <a:pPr indent="-342900" lvl="0" marL="342900" rtl="0" algn="l">
              <a:lnSpc>
                <a:spcPct val="90000"/>
              </a:lnSpc>
              <a:spcBef>
                <a:spcPts val="300"/>
              </a:spcBef>
              <a:spcAft>
                <a:spcPts val="0"/>
              </a:spcAft>
              <a:buClr>
                <a:schemeClr val="dk1"/>
              </a:buClr>
              <a:buSzPts val="1500"/>
              <a:buNone/>
            </a:pPr>
            <a:r>
              <a:rPr b="1" lang="fr-FR" sz="1500"/>
              <a:t>	X :	</a:t>
            </a:r>
            <a:r>
              <a:rPr lang="fr-FR" sz="1500"/>
              <a:t> Etablissements sportifs couverts </a:t>
            </a:r>
            <a:br>
              <a:rPr lang="fr-FR" sz="1500"/>
            </a:br>
            <a:endParaRPr sz="1500"/>
          </a:p>
          <a:p>
            <a:pPr indent="-342900" lvl="0" marL="342900" rtl="0" algn="l">
              <a:lnSpc>
                <a:spcPct val="90000"/>
              </a:lnSpc>
              <a:spcBef>
                <a:spcPts val="300"/>
              </a:spcBef>
              <a:spcAft>
                <a:spcPts val="0"/>
              </a:spcAft>
              <a:buClr>
                <a:schemeClr val="dk1"/>
              </a:buClr>
              <a:buSzPts val="1500"/>
              <a:buNone/>
            </a:pPr>
            <a:r>
              <a:rPr lang="fr-FR" sz="1500"/>
              <a:t>(liste non exhaustive)</a:t>
            </a:r>
            <a:endParaRPr/>
          </a:p>
          <a:p>
            <a:pPr indent="-342900" lvl="0" marL="342900" rtl="0" algn="l">
              <a:lnSpc>
                <a:spcPct val="90000"/>
              </a:lnSpc>
              <a:spcBef>
                <a:spcPts val="300"/>
              </a:spcBef>
              <a:spcAft>
                <a:spcPts val="0"/>
              </a:spcAft>
              <a:buClr>
                <a:schemeClr val="dk1"/>
              </a:buClr>
              <a:buSzPts val="1500"/>
              <a:buNone/>
            </a:pPr>
            <a:r>
              <a:t/>
            </a:r>
            <a:endParaRPr sz="1500"/>
          </a:p>
          <a:p>
            <a:pPr indent="-342900" lvl="0" marL="342900" rtl="0" algn="l">
              <a:lnSpc>
                <a:spcPct val="90000"/>
              </a:lnSpc>
              <a:spcBef>
                <a:spcPts val="300"/>
              </a:spcBef>
              <a:spcAft>
                <a:spcPts val="0"/>
              </a:spcAft>
              <a:buClr>
                <a:schemeClr val="dk1"/>
              </a:buClr>
              <a:buSzPts val="1500"/>
              <a:buNone/>
            </a:pPr>
            <a:r>
              <a:rPr b="1" lang="fr-FR" sz="1500"/>
              <a:t>Les établissements spéciaux</a:t>
            </a:r>
            <a:endParaRPr/>
          </a:p>
          <a:p>
            <a:pPr indent="-342900" lvl="0" marL="342900" rtl="0" algn="l">
              <a:lnSpc>
                <a:spcPct val="90000"/>
              </a:lnSpc>
              <a:spcBef>
                <a:spcPts val="300"/>
              </a:spcBef>
              <a:spcAft>
                <a:spcPts val="0"/>
              </a:spcAft>
              <a:buClr>
                <a:schemeClr val="dk1"/>
              </a:buClr>
              <a:buSzPts val="1500"/>
              <a:buNone/>
            </a:pPr>
            <a:r>
              <a:t/>
            </a:r>
            <a:endParaRPr b="1" sz="1500"/>
          </a:p>
          <a:p>
            <a:pPr indent="-342900" lvl="0" marL="342900" rtl="0" algn="l">
              <a:lnSpc>
                <a:spcPct val="90000"/>
              </a:lnSpc>
              <a:spcBef>
                <a:spcPts val="300"/>
              </a:spcBef>
              <a:spcAft>
                <a:spcPts val="0"/>
              </a:spcAft>
              <a:buClr>
                <a:schemeClr val="dk1"/>
              </a:buClr>
              <a:buSzPts val="1500"/>
              <a:buNone/>
            </a:pPr>
            <a:r>
              <a:rPr b="1" lang="fr-FR" sz="1500"/>
              <a:t>	PA :</a:t>
            </a:r>
            <a:r>
              <a:rPr lang="fr-FR" sz="1500"/>
              <a:t> 	manifestations en plein air</a:t>
            </a:r>
            <a:endParaRPr/>
          </a:p>
          <a:p>
            <a:pPr indent="-342900" lvl="0" marL="342900" rtl="0" algn="l">
              <a:lnSpc>
                <a:spcPct val="90000"/>
              </a:lnSpc>
              <a:spcBef>
                <a:spcPts val="300"/>
              </a:spcBef>
              <a:spcAft>
                <a:spcPts val="0"/>
              </a:spcAft>
              <a:buClr>
                <a:schemeClr val="dk1"/>
              </a:buClr>
              <a:buSzPts val="1500"/>
              <a:buNone/>
            </a:pPr>
            <a:r>
              <a:rPr b="1" lang="fr-FR" sz="1500"/>
              <a:t>	CTS :</a:t>
            </a:r>
            <a:r>
              <a:rPr lang="fr-FR" sz="1500"/>
              <a:t> 	chapiteaux, tentes et structure</a:t>
            </a:r>
            <a:endParaRPr/>
          </a:p>
          <a:p>
            <a:pPr indent="-342900" lvl="0" marL="342900" rtl="0" algn="l">
              <a:lnSpc>
                <a:spcPct val="90000"/>
              </a:lnSpc>
              <a:spcBef>
                <a:spcPts val="300"/>
              </a:spcBef>
              <a:spcAft>
                <a:spcPts val="0"/>
              </a:spcAft>
              <a:buClr>
                <a:schemeClr val="dk1"/>
              </a:buClr>
              <a:buSzPts val="1500"/>
              <a:buNone/>
            </a:pPr>
            <a:r>
              <a:rPr b="1" lang="fr-FR" sz="1500"/>
              <a:t>	SG : 	</a:t>
            </a:r>
            <a:r>
              <a:rPr lang="fr-FR" sz="1500"/>
              <a:t>structure gonflable </a:t>
            </a:r>
            <a:br>
              <a:rPr lang="fr-FR" sz="1500"/>
            </a:br>
            <a:endParaRPr sz="1500"/>
          </a:p>
        </p:txBody>
      </p:sp>
      <p:sp>
        <p:nvSpPr>
          <p:cNvPr id="143" name="Google Shape;143;p6"/>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7" name="Shape 147"/>
        <p:cNvGrpSpPr/>
        <p:nvPr/>
      </p:nvGrpSpPr>
      <p:grpSpPr>
        <a:xfrm>
          <a:off x="0" y="0"/>
          <a:ext cx="0" cy="0"/>
          <a:chOff x="0" y="0"/>
          <a:chExt cx="0" cy="0"/>
        </a:xfrm>
      </p:grpSpPr>
      <p:sp>
        <p:nvSpPr>
          <p:cNvPr id="148" name="Google Shape;148;p7"/>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9" name="Google Shape;149;p7"/>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0" name="Google Shape;150;p7"/>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4400"/>
              <a:buFont typeface="Calibri"/>
              <a:buNone/>
            </a:pPr>
            <a:r>
              <a:rPr b="1" lang="fr-FR">
                <a:solidFill>
                  <a:srgbClr val="FFFFFF"/>
                </a:solidFill>
              </a:rPr>
              <a:t>Les lieux de spectacle</a:t>
            </a:r>
            <a:br>
              <a:rPr b="1" lang="fr-FR">
                <a:solidFill>
                  <a:srgbClr val="FFFFFF"/>
                </a:solidFill>
              </a:rPr>
            </a:br>
            <a:endParaRPr>
              <a:solidFill>
                <a:srgbClr val="FFFFFF"/>
              </a:solidFill>
            </a:endParaRPr>
          </a:p>
        </p:txBody>
      </p:sp>
      <p:sp>
        <p:nvSpPr>
          <p:cNvPr id="151" name="Google Shape;151;p7"/>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52" name="Google Shape;152;p7"/>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2000"/>
              <a:buNone/>
            </a:pPr>
            <a:r>
              <a:rPr b="1" lang="fr-FR" sz="2000"/>
              <a:t>Établissements assujettis au type L (CCH L1)</a:t>
            </a:r>
            <a:endParaRPr/>
          </a:p>
          <a:p>
            <a:pPr indent="-342900" lvl="0" marL="342900" rtl="0" algn="l">
              <a:lnSpc>
                <a:spcPct val="90000"/>
              </a:lnSpc>
              <a:spcBef>
                <a:spcPts val="400"/>
              </a:spcBef>
              <a:spcAft>
                <a:spcPts val="0"/>
              </a:spcAft>
              <a:buClr>
                <a:schemeClr val="dk1"/>
              </a:buClr>
              <a:buSzPts val="2000"/>
              <a:buNone/>
            </a:pPr>
            <a:r>
              <a:rPr lang="fr-FR" sz="2000"/>
              <a:t> </a:t>
            </a:r>
            <a:endParaRPr/>
          </a:p>
          <a:p>
            <a:pPr indent="-342900" lvl="0" marL="342900" rtl="0" algn="l">
              <a:lnSpc>
                <a:spcPct val="90000"/>
              </a:lnSpc>
              <a:spcBef>
                <a:spcPts val="400"/>
              </a:spcBef>
              <a:spcAft>
                <a:spcPts val="0"/>
              </a:spcAft>
              <a:buClr>
                <a:schemeClr val="dk1"/>
              </a:buClr>
              <a:buSzPts val="2000"/>
              <a:buNone/>
            </a:pPr>
            <a:r>
              <a:rPr b="1" lang="fr-FR" sz="2000"/>
              <a:t>A :		</a:t>
            </a:r>
            <a:r>
              <a:rPr lang="fr-FR" sz="2000"/>
              <a:t> Salle d'auditions, salle de conférences, salle de réunions </a:t>
            </a:r>
            <a:endParaRPr/>
          </a:p>
          <a:p>
            <a:pPr indent="-342900" lvl="0" marL="342900" rtl="0" algn="l">
              <a:lnSpc>
                <a:spcPct val="90000"/>
              </a:lnSpc>
              <a:spcBef>
                <a:spcPts val="400"/>
              </a:spcBef>
              <a:spcAft>
                <a:spcPts val="0"/>
              </a:spcAft>
              <a:buClr>
                <a:schemeClr val="dk1"/>
              </a:buClr>
              <a:buSzPts val="2000"/>
              <a:buNone/>
            </a:pPr>
            <a:r>
              <a:rPr b="1" lang="fr-FR" sz="2000"/>
              <a:t>B :</a:t>
            </a:r>
            <a:r>
              <a:rPr lang="fr-FR" sz="2000"/>
              <a:t> 	Salle réservée aux associations, salle de quartier (ou assimilée) </a:t>
            </a:r>
            <a:endParaRPr/>
          </a:p>
          <a:p>
            <a:pPr indent="-342900" lvl="0" marL="342900" rtl="0" algn="l">
              <a:lnSpc>
                <a:spcPct val="90000"/>
              </a:lnSpc>
              <a:spcBef>
                <a:spcPts val="400"/>
              </a:spcBef>
              <a:spcAft>
                <a:spcPts val="0"/>
              </a:spcAft>
              <a:buClr>
                <a:schemeClr val="dk1"/>
              </a:buClr>
              <a:buSzPts val="2000"/>
              <a:buNone/>
            </a:pPr>
            <a:r>
              <a:rPr b="1" lang="fr-FR" sz="2000"/>
              <a:t>C :</a:t>
            </a:r>
            <a:r>
              <a:rPr lang="fr-FR" sz="2000"/>
              <a:t> 	Salle de projection, salle de spectacles</a:t>
            </a:r>
            <a:endParaRPr/>
          </a:p>
          <a:p>
            <a:pPr indent="-342900" lvl="0" marL="342900" rtl="0" algn="l">
              <a:lnSpc>
                <a:spcPct val="90000"/>
              </a:lnSpc>
              <a:spcBef>
                <a:spcPts val="400"/>
              </a:spcBef>
              <a:spcAft>
                <a:spcPts val="0"/>
              </a:spcAft>
              <a:buClr>
                <a:schemeClr val="dk1"/>
              </a:buClr>
              <a:buSzPts val="2000"/>
              <a:buNone/>
            </a:pPr>
            <a:r>
              <a:rPr b="1" lang="fr-FR" sz="2000"/>
              <a:t>D :		</a:t>
            </a:r>
            <a:r>
              <a:rPr lang="fr-FR" sz="2000"/>
              <a:t> Cabarets </a:t>
            </a:r>
            <a:endParaRPr/>
          </a:p>
          <a:p>
            <a:pPr indent="-342900" lvl="0" marL="342900" rtl="0" algn="l">
              <a:lnSpc>
                <a:spcPct val="90000"/>
              </a:lnSpc>
              <a:spcBef>
                <a:spcPts val="400"/>
              </a:spcBef>
              <a:spcAft>
                <a:spcPts val="0"/>
              </a:spcAft>
              <a:buClr>
                <a:schemeClr val="dk1"/>
              </a:buClr>
              <a:buSzPts val="2000"/>
              <a:buNone/>
            </a:pPr>
            <a:r>
              <a:rPr b="1" lang="fr-FR" sz="2000"/>
              <a:t>E :</a:t>
            </a:r>
            <a:r>
              <a:rPr lang="fr-FR" sz="2000"/>
              <a:t> 		Salle polyvalente à dominante sportive dont la superficie 	unitaire est supérieure ou égale à 1200 mètres carrés, ou dont 	la hauteur sous plafond est inférieure à 6,50 mètres </a:t>
            </a:r>
            <a:endParaRPr/>
          </a:p>
          <a:p>
            <a:pPr indent="-342900" lvl="0" marL="342900" rtl="0" algn="l">
              <a:lnSpc>
                <a:spcPct val="90000"/>
              </a:lnSpc>
              <a:spcBef>
                <a:spcPts val="400"/>
              </a:spcBef>
              <a:spcAft>
                <a:spcPts val="0"/>
              </a:spcAft>
              <a:buClr>
                <a:schemeClr val="dk1"/>
              </a:buClr>
              <a:buSzPts val="2000"/>
              <a:buNone/>
            </a:pPr>
            <a:r>
              <a:rPr b="1" lang="fr-FR" sz="2000"/>
              <a:t>F :</a:t>
            </a:r>
            <a:r>
              <a:rPr lang="fr-FR" sz="2000"/>
              <a:t> 		Autre salle polyvalente non visée ci-dessus et non visée au 	type X </a:t>
            </a:r>
            <a:endParaRPr/>
          </a:p>
          <a:p>
            <a:pPr indent="-342900" lvl="0" marL="342900" rtl="0" algn="l">
              <a:lnSpc>
                <a:spcPct val="90000"/>
              </a:lnSpc>
              <a:spcBef>
                <a:spcPts val="400"/>
              </a:spcBef>
              <a:spcAft>
                <a:spcPts val="0"/>
              </a:spcAft>
              <a:buClr>
                <a:schemeClr val="dk1"/>
              </a:buClr>
              <a:buSzPts val="2000"/>
              <a:buNone/>
            </a:pPr>
            <a:r>
              <a:rPr b="1" lang="fr-FR" sz="2000"/>
              <a:t>G :</a:t>
            </a:r>
            <a:r>
              <a:rPr lang="fr-FR" sz="2000"/>
              <a:t> 	Salles multimédia.</a:t>
            </a:r>
            <a:endParaRPr/>
          </a:p>
          <a:p>
            <a:pPr indent="-342900" lvl="0" marL="342900" rtl="0" algn="l">
              <a:lnSpc>
                <a:spcPct val="90000"/>
              </a:lnSpc>
              <a:spcBef>
                <a:spcPts val="400"/>
              </a:spcBef>
              <a:spcAft>
                <a:spcPts val="0"/>
              </a:spcAft>
              <a:buClr>
                <a:schemeClr val="dk1"/>
              </a:buClr>
              <a:buSzPts val="2000"/>
              <a:buNone/>
            </a:pPr>
            <a:r>
              <a:rPr lang="fr-FR" sz="2000"/>
              <a:t> </a:t>
            </a:r>
            <a:endParaRPr/>
          </a:p>
          <a:p>
            <a:pPr indent="-215900" lvl="0" marL="342900" rtl="0" algn="l">
              <a:lnSpc>
                <a:spcPct val="90000"/>
              </a:lnSpc>
              <a:spcBef>
                <a:spcPts val="400"/>
              </a:spcBef>
              <a:spcAft>
                <a:spcPts val="0"/>
              </a:spcAft>
              <a:buClr>
                <a:schemeClr val="dk1"/>
              </a:buClr>
              <a:buSzPts val="2000"/>
              <a:buNone/>
            </a:pPr>
            <a:r>
              <a:t/>
            </a:r>
            <a:endParaRPr sz="2000"/>
          </a:p>
          <a:p>
            <a:pPr indent="-215900" lvl="0" marL="342900" rtl="0" algn="l">
              <a:lnSpc>
                <a:spcPct val="90000"/>
              </a:lnSpc>
              <a:spcBef>
                <a:spcPts val="400"/>
              </a:spcBef>
              <a:spcAft>
                <a:spcPts val="0"/>
              </a:spcAft>
              <a:buClr>
                <a:schemeClr val="dk1"/>
              </a:buClr>
              <a:buSzPts val="2000"/>
              <a:buNone/>
            </a:pPr>
            <a:r>
              <a:t/>
            </a:r>
            <a:endParaRPr sz="2000"/>
          </a:p>
        </p:txBody>
      </p:sp>
      <p:sp>
        <p:nvSpPr>
          <p:cNvPr id="153" name="Google Shape;153;p7"/>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7" name="Shape 157"/>
        <p:cNvGrpSpPr/>
        <p:nvPr/>
      </p:nvGrpSpPr>
      <p:grpSpPr>
        <a:xfrm>
          <a:off x="0" y="0"/>
          <a:ext cx="0" cy="0"/>
          <a:chOff x="0" y="0"/>
          <a:chExt cx="0" cy="0"/>
        </a:xfrm>
      </p:grpSpPr>
      <p:sp>
        <p:nvSpPr>
          <p:cNvPr id="158" name="Google Shape;158;p8"/>
          <p:cNvSpPr/>
          <p:nvPr/>
        </p:nvSpPr>
        <p:spPr>
          <a:xfrm>
            <a:off x="2286" y="0"/>
            <a:ext cx="9141714"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9" name="Google Shape;159;p8"/>
          <p:cNvSpPr/>
          <p:nvPr/>
        </p:nvSpPr>
        <p:spPr>
          <a:xfrm>
            <a:off x="0" y="0"/>
            <a:ext cx="3125454"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0" name="Google Shape;160;p8"/>
          <p:cNvSpPr txBox="1"/>
          <p:nvPr>
            <p:ph type="title"/>
          </p:nvPr>
        </p:nvSpPr>
        <p:spPr>
          <a:xfrm>
            <a:off x="515125" y="1153572"/>
            <a:ext cx="2400300" cy="44611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FFFFFF"/>
              </a:buClr>
              <a:buSzPts val="2400"/>
              <a:buFont typeface="Calibri"/>
              <a:buNone/>
            </a:pPr>
            <a:r>
              <a:rPr b="1" lang="fr-FR" sz="2400">
                <a:solidFill>
                  <a:srgbClr val="FFFFFF"/>
                </a:solidFill>
              </a:rPr>
              <a:t>Sites aménagés temporairement en intérieur</a:t>
            </a:r>
            <a:endParaRPr sz="2400">
              <a:solidFill>
                <a:srgbClr val="FFFFFF"/>
              </a:solidFill>
            </a:endParaRPr>
          </a:p>
        </p:txBody>
      </p:sp>
      <p:sp>
        <p:nvSpPr>
          <p:cNvPr id="161" name="Google Shape;161;p8"/>
          <p:cNvSpPr/>
          <p:nvPr/>
        </p:nvSpPr>
        <p:spPr>
          <a:xfrm flipH="1" rot="10800000">
            <a:off x="5662801" y="2455479"/>
            <a:ext cx="3062575" cy="4083433"/>
          </a:xfrm>
          <a:prstGeom prst="arc">
            <a:avLst>
              <a:gd fmla="val 16200000" name="adj1"/>
              <a:gd fmla="val 0" name="adj2"/>
            </a:avLst>
          </a:prstGeom>
          <a:noFill/>
          <a:ln cap="rnd" cmpd="sng" w="127000">
            <a:solidFill>
              <a:schemeClr val="accent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62" name="Google Shape;162;p8"/>
          <p:cNvSpPr txBox="1"/>
          <p:nvPr>
            <p:ph idx="1" type="body"/>
          </p:nvPr>
        </p:nvSpPr>
        <p:spPr>
          <a:xfrm>
            <a:off x="3335481" y="591344"/>
            <a:ext cx="5179868" cy="5585619"/>
          </a:xfrm>
          <a:prstGeom prst="rect">
            <a:avLst/>
          </a:prstGeom>
          <a:noFill/>
          <a:ln>
            <a:noFill/>
          </a:ln>
        </p:spPr>
        <p:txBody>
          <a:bodyPr anchorCtr="0" anchor="ctr" bIns="45700" lIns="91425" spcFirstLastPara="1" rIns="91425" wrap="square" tIns="45700">
            <a:normAutofit/>
          </a:bodyPr>
          <a:lstStyle/>
          <a:p>
            <a:pPr indent="-342900" lvl="0" marL="342900" rtl="0" algn="l">
              <a:lnSpc>
                <a:spcPct val="90000"/>
              </a:lnSpc>
              <a:spcBef>
                <a:spcPts val="0"/>
              </a:spcBef>
              <a:spcAft>
                <a:spcPts val="0"/>
              </a:spcAft>
              <a:buClr>
                <a:schemeClr val="dk1"/>
              </a:buClr>
              <a:buSzPts val="1800"/>
              <a:buNone/>
            </a:pPr>
            <a:r>
              <a:rPr b="1" lang="fr-FR" sz="1800"/>
              <a:t>Deux cas de figures sont possibles :</a:t>
            </a:r>
            <a:endParaRPr sz="1800"/>
          </a:p>
          <a:p>
            <a:pPr indent="-342900" lvl="0" marL="342900" rtl="0" algn="l">
              <a:lnSpc>
                <a:spcPct val="90000"/>
              </a:lnSpc>
              <a:spcBef>
                <a:spcPts val="360"/>
              </a:spcBef>
              <a:spcAft>
                <a:spcPts val="0"/>
              </a:spcAft>
              <a:buClr>
                <a:schemeClr val="dk1"/>
              </a:buClr>
              <a:buSzPts val="1800"/>
              <a:buNone/>
            </a:pPr>
            <a:r>
              <a:t/>
            </a:r>
            <a:endParaRPr sz="1800"/>
          </a:p>
          <a:p>
            <a:pPr indent="-342900" lvl="0" marL="342900" rtl="0" algn="l">
              <a:lnSpc>
                <a:spcPct val="90000"/>
              </a:lnSpc>
              <a:spcBef>
                <a:spcPts val="360"/>
              </a:spcBef>
              <a:spcAft>
                <a:spcPts val="0"/>
              </a:spcAft>
              <a:buClr>
                <a:schemeClr val="dk1"/>
              </a:buClr>
              <a:buSzPts val="1800"/>
              <a:buNone/>
            </a:pPr>
            <a:r>
              <a:rPr lang="fr-FR" sz="1800"/>
              <a:t>	- Aménager temporairement un lieu de spectacle dans un ERP dédié à une autre activité (concert de musique amplifié dans une salle de sport, concert de musique classique dans une église).</a:t>
            </a:r>
            <a:endParaRPr/>
          </a:p>
          <a:p>
            <a:pPr indent="-342900" lvl="0" marL="342900" rtl="0" algn="l">
              <a:lnSpc>
                <a:spcPct val="90000"/>
              </a:lnSpc>
              <a:spcBef>
                <a:spcPts val="360"/>
              </a:spcBef>
              <a:spcAft>
                <a:spcPts val="0"/>
              </a:spcAft>
              <a:buClr>
                <a:schemeClr val="dk1"/>
              </a:buClr>
              <a:buSzPts val="1800"/>
              <a:buNone/>
            </a:pPr>
            <a:r>
              <a:rPr lang="fr-FR" sz="1800"/>
              <a:t>	</a:t>
            </a:r>
            <a:endParaRPr/>
          </a:p>
          <a:p>
            <a:pPr indent="-342900" lvl="0" marL="342900" rtl="0" algn="l">
              <a:lnSpc>
                <a:spcPct val="90000"/>
              </a:lnSpc>
              <a:spcBef>
                <a:spcPts val="360"/>
              </a:spcBef>
              <a:spcAft>
                <a:spcPts val="0"/>
              </a:spcAft>
              <a:buClr>
                <a:schemeClr val="dk1"/>
              </a:buClr>
              <a:buSzPts val="1800"/>
              <a:buNone/>
            </a:pPr>
            <a:r>
              <a:rPr lang="fr-FR" sz="1800"/>
              <a:t>	- Aménager temporairement un lieu de spectacle dans une usine, une friche, une grange.</a:t>
            </a:r>
            <a:endParaRPr/>
          </a:p>
          <a:p>
            <a:pPr indent="-342900" lvl="0" marL="342900" rtl="0" algn="l">
              <a:lnSpc>
                <a:spcPct val="90000"/>
              </a:lnSpc>
              <a:spcBef>
                <a:spcPts val="360"/>
              </a:spcBef>
              <a:spcAft>
                <a:spcPts val="0"/>
              </a:spcAft>
              <a:buClr>
                <a:schemeClr val="dk1"/>
              </a:buClr>
              <a:buSzPts val="1800"/>
              <a:buNone/>
            </a:pPr>
            <a:r>
              <a:rPr lang="fr-FR" sz="1800"/>
              <a:t> </a:t>
            </a:r>
            <a:endParaRPr/>
          </a:p>
          <a:p>
            <a:pPr indent="-342900" lvl="0" marL="342900" rtl="0" algn="l">
              <a:lnSpc>
                <a:spcPct val="90000"/>
              </a:lnSpc>
              <a:spcBef>
                <a:spcPts val="360"/>
              </a:spcBef>
              <a:spcAft>
                <a:spcPts val="0"/>
              </a:spcAft>
              <a:buClr>
                <a:schemeClr val="dk1"/>
              </a:buClr>
              <a:buSzPts val="1800"/>
              <a:buNone/>
            </a:pPr>
            <a:r>
              <a:rPr b="1" lang="fr-FR" sz="1800"/>
              <a:t>Les salles aménagées temporairement sont des lieux non prévus pour le spectacle, entraînant donc une exploitation autre que celle autorisée, et aménagés pour une période déterminée. Ces lieux doivent bénéficier d’un accord spécifique pour cette utilisation.</a:t>
            </a:r>
            <a:r>
              <a:rPr lang="fr-FR" sz="1800"/>
              <a:t> </a:t>
            </a:r>
            <a:endParaRPr/>
          </a:p>
          <a:p>
            <a:pPr indent="-342900" lvl="0" marL="342900" rtl="0" algn="l">
              <a:lnSpc>
                <a:spcPct val="90000"/>
              </a:lnSpc>
              <a:spcBef>
                <a:spcPts val="360"/>
              </a:spcBef>
              <a:spcAft>
                <a:spcPts val="0"/>
              </a:spcAft>
              <a:buClr>
                <a:schemeClr val="dk1"/>
              </a:buClr>
              <a:buSzPts val="1800"/>
              <a:buNone/>
            </a:pPr>
            <a:r>
              <a:rPr lang="fr-FR" sz="1800"/>
              <a:t> </a:t>
            </a:r>
            <a:endParaRPr/>
          </a:p>
          <a:p>
            <a:pPr indent="-228600" lvl="0" marL="342900" rtl="0" algn="l">
              <a:lnSpc>
                <a:spcPct val="90000"/>
              </a:lnSpc>
              <a:spcBef>
                <a:spcPts val="360"/>
              </a:spcBef>
              <a:spcAft>
                <a:spcPts val="0"/>
              </a:spcAft>
              <a:buClr>
                <a:schemeClr val="dk1"/>
              </a:buClr>
              <a:buSzPts val="1800"/>
              <a:buNone/>
            </a:pPr>
            <a:r>
              <a:t/>
            </a:r>
            <a:endParaRPr sz="1800"/>
          </a:p>
        </p:txBody>
      </p:sp>
      <p:sp>
        <p:nvSpPr>
          <p:cNvPr id="163" name="Google Shape;163;p8"/>
          <p:cNvSpPr txBox="1"/>
          <p:nvPr>
            <p:ph idx="11" type="ftr"/>
          </p:nvPr>
        </p:nvSpPr>
        <p:spPr>
          <a:xfrm>
            <a:off x="3028950" y="6356350"/>
            <a:ext cx="3938380"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9"/>
          <p:cNvSpPr txBox="1"/>
          <p:nvPr>
            <p:ph idx="1" type="body"/>
          </p:nvPr>
        </p:nvSpPr>
        <p:spPr>
          <a:xfrm>
            <a:off x="457200" y="332656"/>
            <a:ext cx="8229600" cy="5793507"/>
          </a:xfrm>
          <a:prstGeom prst="rect">
            <a:avLst/>
          </a:prstGeom>
          <a:noFill/>
          <a:ln>
            <a:noFill/>
          </a:ln>
        </p:spPr>
        <p:txBody>
          <a:bodyPr anchorCtr="0" anchor="t" bIns="45700" lIns="91425" spcFirstLastPara="1" rIns="91425" wrap="square" tIns="45700">
            <a:normAutofit fontScale="32500" lnSpcReduction="20000"/>
          </a:bodyPr>
          <a:lstStyle/>
          <a:p>
            <a:pPr indent="-342900" lvl="0" marL="342900" rtl="0" algn="l">
              <a:spcBef>
                <a:spcPts val="0"/>
              </a:spcBef>
              <a:spcAft>
                <a:spcPts val="0"/>
              </a:spcAft>
              <a:buClr>
                <a:schemeClr val="dk1"/>
              </a:buClr>
              <a:buSzPct val="100000"/>
              <a:buNone/>
            </a:pPr>
            <a:r>
              <a:rPr b="1" lang="fr-FR" sz="5500"/>
              <a:t>Conditions d’utilisation temporaire d’un ERP </a:t>
            </a:r>
            <a:br>
              <a:rPr b="1" lang="fr-FR"/>
            </a:br>
            <a:r>
              <a:rPr b="1" lang="fr-FR"/>
              <a:t>(article CCH GN6 )</a:t>
            </a:r>
            <a:endParaRPr/>
          </a:p>
          <a:p>
            <a:pPr indent="-342900" lvl="0" marL="342900" rtl="0" algn="l">
              <a:spcBef>
                <a:spcPts val="208"/>
              </a:spcBef>
              <a:spcAft>
                <a:spcPts val="0"/>
              </a:spcAft>
              <a:buClr>
                <a:schemeClr val="dk1"/>
              </a:buClr>
              <a:buSzPct val="100000"/>
              <a:buNone/>
            </a:pPr>
            <a:r>
              <a:t/>
            </a:r>
            <a:endParaRPr b="1"/>
          </a:p>
          <a:p>
            <a:pPr indent="-342900" lvl="0" marL="342900" rtl="0" algn="l">
              <a:spcBef>
                <a:spcPts val="208"/>
              </a:spcBef>
              <a:spcAft>
                <a:spcPts val="0"/>
              </a:spcAft>
              <a:buClr>
                <a:schemeClr val="dk1"/>
              </a:buClr>
              <a:buSzPct val="100000"/>
              <a:buNone/>
            </a:pPr>
            <a:r>
              <a:t/>
            </a:r>
            <a:endParaRPr b="1"/>
          </a:p>
          <a:p>
            <a:pPr indent="-342900" lvl="0" marL="342900" rtl="0" algn="l">
              <a:spcBef>
                <a:spcPts val="286"/>
              </a:spcBef>
              <a:spcAft>
                <a:spcPts val="0"/>
              </a:spcAft>
              <a:buClr>
                <a:schemeClr val="dk1"/>
              </a:buClr>
              <a:buSzPct val="100000"/>
              <a:buNone/>
            </a:pPr>
            <a:r>
              <a:rPr b="1" lang="fr-FR"/>
              <a:t>	</a:t>
            </a:r>
            <a:r>
              <a:rPr b="1" lang="fr-FR" sz="4400"/>
              <a:t>Une demande d’autorisation est à effectuer auprès du maire de la commune concernée. </a:t>
            </a:r>
            <a:endParaRPr/>
          </a:p>
          <a:p>
            <a:pPr indent="-342900" lvl="0" marL="342900" rtl="0" algn="l">
              <a:spcBef>
                <a:spcPts val="208"/>
              </a:spcBef>
              <a:spcAft>
                <a:spcPts val="0"/>
              </a:spcAft>
              <a:buClr>
                <a:schemeClr val="dk1"/>
              </a:buClr>
              <a:buSzPct val="100000"/>
              <a:buNone/>
            </a:pPr>
            <a:r>
              <a:rPr lang="fr-FR"/>
              <a:t>	</a:t>
            </a:r>
            <a:endParaRPr/>
          </a:p>
          <a:p>
            <a:pPr indent="-342900" lvl="0" marL="342900" rtl="0" algn="l">
              <a:spcBef>
                <a:spcPts val="208"/>
              </a:spcBef>
              <a:spcAft>
                <a:spcPts val="0"/>
              </a:spcAft>
              <a:buClr>
                <a:schemeClr val="dk1"/>
              </a:buClr>
              <a:buSzPct val="100000"/>
              <a:buNone/>
            </a:pPr>
            <a:r>
              <a:rPr lang="fr-FR"/>
              <a:t>	Elle précise: la nature de la manifestation, le lieu, les risques éventuels qu’elle peut présenter, les dates, l'effectif du public attendu, les plans de la scène et du site. Les mesures complémentaires de prévention et de protection proposées.	</a:t>
            </a:r>
            <a:endParaRPr/>
          </a:p>
          <a:p>
            <a:pPr indent="-342900" lvl="0" marL="342900" rtl="0" algn="l">
              <a:spcBef>
                <a:spcPts val="208"/>
              </a:spcBef>
              <a:spcAft>
                <a:spcPts val="0"/>
              </a:spcAft>
              <a:buClr>
                <a:schemeClr val="dk1"/>
              </a:buClr>
              <a:buSzPct val="100000"/>
              <a:buNone/>
            </a:pPr>
            <a:r>
              <a:rPr lang="fr-FR"/>
              <a:t>	 Elle est présentée au plus tard 15 jours et au mieux 6 semaines avant le début de l’exploitation du lieu par l’organisateur et par l’exploitant habituel du lieu. Elle peut être accompagnée d’une demande de passage de la police ou de la gendarmerie (voir responsabilité du maire).</a:t>
            </a:r>
            <a:br>
              <a:rPr lang="fr-FR"/>
            </a:br>
            <a:br>
              <a:rPr b="1" lang="fr-FR"/>
            </a:br>
            <a:endParaRPr b="1"/>
          </a:p>
          <a:p>
            <a:pPr indent="-342900" lvl="0" marL="342900" rtl="0" algn="l">
              <a:spcBef>
                <a:spcPts val="279"/>
              </a:spcBef>
              <a:spcAft>
                <a:spcPts val="0"/>
              </a:spcAft>
              <a:buClr>
                <a:schemeClr val="dk1"/>
              </a:buClr>
              <a:buSzPct val="100000"/>
              <a:buNone/>
            </a:pPr>
            <a:r>
              <a:rPr b="1" lang="fr-FR" sz="4300"/>
              <a:t>	Le maire demandera le passage de la commission de sécurité </a:t>
            </a:r>
            <a:r>
              <a:rPr lang="fr-FR"/>
              <a:t>quelques jours ou quelques heures avant l’ouverture au public. Pour cette visite, l’ensemble des équipements devra être installé. Avant la visite de la commission de sécurité, il convient de prévoir le passage d’un bureau de contrôle pour vérification des installations électriques, gradins, structures de levage, scène…. Ce bureau délivrera un avis ou rapport attestant de la conformité aux exigences réglementaires. Dans le cas d’une location de matériel son et lumière, un certificat de conformité sera réclamé à la société de location. En présence de structures (échafaudages, gradins…), il faudra disposer du certificat de conformité du matériel mis en œuvre.</a:t>
            </a:r>
            <a:br>
              <a:rPr lang="fr-FR"/>
            </a:br>
            <a:br>
              <a:rPr lang="fr-FR"/>
            </a:br>
            <a:r>
              <a:rPr lang="fr-FR"/>
              <a:t>Enfin, </a:t>
            </a:r>
            <a:r>
              <a:rPr b="1" lang="fr-FR" sz="4300"/>
              <a:t>il faudra produire les certificats NF ou PV </a:t>
            </a:r>
            <a:r>
              <a:rPr lang="fr-FR"/>
              <a:t>de classement de réaction au feu des matériaux utilisés (tissus, décors...). La commission de sécurité effectue sa visite d’ouverture à l’issue de laquelle elle émet un avis, favorable ou défavorable, en fonction des critères et attestations décrits ci-dessus. L’avis de la commission de sécurité est notifié au maire de la commune.</a:t>
            </a:r>
            <a:br>
              <a:rPr lang="fr-FR"/>
            </a:br>
            <a:br>
              <a:rPr b="1" lang="fr-FR"/>
            </a:br>
            <a:r>
              <a:rPr b="1" lang="fr-FR" sz="4300"/>
              <a:t>Le maire prend un arrêté autorisant ou non la manifestation.</a:t>
            </a:r>
            <a:endParaRPr/>
          </a:p>
          <a:p>
            <a:pPr indent="-342900" lvl="0" marL="342900" rtl="0" algn="l">
              <a:spcBef>
                <a:spcPts val="279"/>
              </a:spcBef>
              <a:spcAft>
                <a:spcPts val="0"/>
              </a:spcAft>
              <a:buClr>
                <a:schemeClr val="dk1"/>
              </a:buClr>
              <a:buSzPct val="100000"/>
              <a:buNone/>
            </a:pPr>
            <a:br>
              <a:rPr lang="fr-FR"/>
            </a:br>
            <a:r>
              <a:rPr lang="fr-FR"/>
              <a:t>En outre, </a:t>
            </a:r>
            <a:r>
              <a:rPr b="1" lang="fr-FR" sz="4300"/>
              <a:t>une déclaration de manifestation doit être déposée en préfecture </a:t>
            </a:r>
            <a:r>
              <a:rPr lang="fr-FR"/>
              <a:t>un mois avant celle-ci, afin qu’un agent des impôts ou de la SACEM puisse être présent sur les lieux.</a:t>
            </a:r>
            <a:br>
              <a:rPr lang="fr-FR"/>
            </a:br>
            <a:endParaRPr/>
          </a:p>
          <a:p>
            <a:pPr indent="-342900" lvl="0" marL="342900" rtl="0" algn="l">
              <a:spcBef>
                <a:spcPts val="279"/>
              </a:spcBef>
              <a:spcAft>
                <a:spcPts val="0"/>
              </a:spcAft>
              <a:buClr>
                <a:schemeClr val="dk1"/>
              </a:buClr>
              <a:buSzPct val="100000"/>
              <a:buNone/>
            </a:pPr>
            <a:r>
              <a:rPr lang="fr-FR"/>
              <a:t>	L’ouverture au public : à l’accueil du public seront</a:t>
            </a:r>
            <a:r>
              <a:rPr b="1" lang="fr-FR"/>
              <a:t> </a:t>
            </a:r>
            <a:r>
              <a:rPr b="1" lang="fr-FR" sz="4300"/>
              <a:t>affichés l’arrêté d’ouverture</a:t>
            </a:r>
            <a:r>
              <a:rPr lang="fr-FR"/>
              <a:t>, le type et la catégorie d’ERP, l’effectif public maximal autorisé, la date de visite de la commission de sécurité, la date d’autorisation d’ouverture et le plan de la salle comportant les issues de secours et les moyens de secours et de lutte contre l’incendie.</a:t>
            </a:r>
            <a:br>
              <a:rPr lang="fr-FR"/>
            </a:br>
            <a:br>
              <a:rPr lang="fr-FR"/>
            </a:br>
            <a:r>
              <a:rPr lang="fr-FR"/>
              <a:t>Lorsqu’un spectacle est présenté dans un ou des « bâtiments, locaux et enceintes » qui ne sont pas déjà des ERP, comme par exemple une friche industrielle aménagée, un bâtiment détourné de sa fonction première ou dénaturé…, l’organisateur peut être amené à </a:t>
            </a:r>
            <a:r>
              <a:rPr b="1" lang="fr-FR"/>
              <a:t>identifier un ERP de type L . </a:t>
            </a:r>
            <a:r>
              <a:rPr lang="fr-FR"/>
              <a:t>Cela devra être validé par la commission de sécurité, qui sera susceptible d’imposer la mise en œuvre de dispositions particulières.</a:t>
            </a:r>
            <a:endParaRPr/>
          </a:p>
          <a:p>
            <a:pPr indent="-276860" lvl="0" marL="342900" rtl="0" algn="l">
              <a:spcBef>
                <a:spcPts val="208"/>
              </a:spcBef>
              <a:spcAft>
                <a:spcPts val="0"/>
              </a:spcAft>
              <a:buClr>
                <a:schemeClr val="dk1"/>
              </a:buClr>
              <a:buSzPct val="100000"/>
              <a:buNone/>
            </a:pPr>
            <a:r>
              <a:t/>
            </a:r>
            <a:endParaRPr/>
          </a:p>
        </p:txBody>
      </p:sp>
      <p:sp>
        <p:nvSpPr>
          <p:cNvPr id="169" name="Google Shape;16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fr-FR"/>
              <a:t>cours agec le théâtre en ordre de marche</a:t>
            </a:r>
            <a:endParaRPr/>
          </a:p>
        </p:txBody>
      </p:sp>
    </p:spTree>
  </p:cSld>
  <p:clrMapOvr>
    <a:masterClrMapping/>
  </p:clrMapOvr>
</p:sld>
</file>

<file path=ppt/theme/theme1.xml><?xml version="1.0" encoding="utf-8"?>
<a:theme xmlns:a="http://schemas.openxmlformats.org/drawingml/2006/main" xmlns:r="http://schemas.openxmlformats.org/officeDocument/2006/relationships" name="Thèm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hèm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2B262343B818945A028F667C1EDBD6E" ma:contentTypeVersion="13" ma:contentTypeDescription="Crée un document." ma:contentTypeScope="" ma:versionID="3f894cc0e50b32aea4c1a167e7b6b2d5">
  <xsd:schema xmlns:xsd="http://www.w3.org/2001/XMLSchema" xmlns:xs="http://www.w3.org/2001/XMLSchema" xmlns:p="http://schemas.microsoft.com/office/2006/metadata/properties" xmlns:ns2="d78602c4-37ba-4860-a8ad-40639689d5e0" xmlns:ns3="a21fa2c1-ad60-4358-bf66-7fed61a6da48" targetNamespace="http://schemas.microsoft.com/office/2006/metadata/properties" ma:root="true" ma:fieldsID="2365018df5a1f76200562d79b71f8627" ns2:_="" ns3:_="">
    <xsd:import namespace="d78602c4-37ba-4860-a8ad-40639689d5e0"/>
    <xsd:import namespace="a21fa2c1-ad60-4358-bf66-7fed61a6da48"/>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Location"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8602c4-37ba-4860-a8ad-40639689d5e0"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Balises d’images" ma:readOnly="false" ma:fieldId="{5cf76f15-5ced-4ddc-b409-7134ff3c332f}" ma:taxonomyMulti="true" ma:sspId="3ee60cab-f868-450f-b135-d5165170d076"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21fa2c1-ad60-4358-bf66-7fed61a6da48"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81ac627c-ee30-4108-9923-99a2299966b6}" ma:internalName="TaxCatchAll" ma:showField="CatchAllData" ma:web="a21fa2c1-ad60-4358-bf66-7fed61a6da4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78602c4-37ba-4860-a8ad-40639689d5e0">
      <Terms xmlns="http://schemas.microsoft.com/office/infopath/2007/PartnerControls"/>
    </lcf76f155ced4ddcb4097134ff3c332f>
    <TaxCatchAll xmlns="a21fa2c1-ad60-4358-bf66-7fed61a6da48" xsi:nil="true"/>
  </documentManagement>
</p:properties>
</file>

<file path=customXml/itemProps1.xml><?xml version="1.0" encoding="utf-8"?>
<ds:datastoreItem xmlns:ds="http://schemas.openxmlformats.org/officeDocument/2006/customXml" ds:itemID="{D7A0FA15-4A2B-4D2B-BDB6-C55377FC33EE}"/>
</file>

<file path=customXml/itemProps2.xml><?xml version="1.0" encoding="utf-8"?>
<ds:datastoreItem xmlns:ds="http://schemas.openxmlformats.org/officeDocument/2006/customXml" ds:itemID="{E65E2A0D-8249-4DA4-B161-6125FA585CFF}"/>
</file>

<file path=customXml/itemProps3.xml><?xml version="1.0" encoding="utf-8"?>
<ds:datastoreItem xmlns:ds="http://schemas.openxmlformats.org/officeDocument/2006/customXml" ds:itemID="{D16974EB-4EBE-41FA-BA37-D8DAB48379B2}"/>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philippe Paillasson</dc:creator>
  <dcterms:created xsi:type="dcterms:W3CDTF">2020-03-28T09:48:36Z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0x01010012B262343B818945A028F667C1EDBD6E</vt:lpwstr>
  </property>
</Properties>
</file>